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EF1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azbukatreydera.ru/kontrolnyj-paket-akcij.html" TargetMode="External"/><Relationship Id="rId2" Type="http://schemas.openxmlformats.org/officeDocument/2006/relationships/hyperlink" Target="https://www.azbukatreydera.ru/blokiruyushchij-paket-akcij.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D0A67-7DC0-4AA0-8FB0-E0FB012C5292}"/>
              </a:ext>
            </a:extLst>
          </p:cNvPr>
          <p:cNvSpPr>
            <a:spLocks noGrp="1"/>
          </p:cNvSpPr>
          <p:nvPr>
            <p:ph type="ctrTitle"/>
          </p:nvPr>
        </p:nvSpPr>
        <p:spPr>
          <a:xfrm>
            <a:off x="540001" y="641490"/>
            <a:ext cx="10993549" cy="1475013"/>
          </a:xfrm>
        </p:spPr>
        <p:txBody>
          <a:bodyPr>
            <a:normAutofit/>
          </a:bodyPr>
          <a:lstStyle/>
          <a:p>
            <a:pPr algn="ctr">
              <a:lnSpc>
                <a:spcPct val="107000"/>
              </a:lnSpc>
              <a:spcAft>
                <a:spcPts val="800"/>
              </a:spcAft>
            </a:pPr>
            <a:r>
              <a:rPr lang="ru-RU" sz="2000" b="1">
                <a:latin typeface="Times New Roman" panose="02020603050405020304" pitchFamily="18" charset="0"/>
                <a:ea typeface="Calibri" panose="020F0502020204030204" pitchFamily="34" charset="0"/>
                <a:cs typeface="Times New Roman" panose="02020603050405020304" pitchFamily="18" charset="0"/>
              </a:rPr>
              <a:t>Тема «</a:t>
            </a:r>
            <a:r>
              <a:rPr lang="ru-RU" sz="2000" b="1" dirty="0">
                <a:latin typeface="Times New Roman" panose="02020603050405020304" pitchFamily="18" charset="0"/>
                <a:ea typeface="Calibri" panose="020F0502020204030204" pitchFamily="34" charset="0"/>
                <a:cs typeface="Times New Roman" panose="02020603050405020304" pitchFamily="18" charset="0"/>
              </a:rPr>
              <a:t>Инвестиционные операции на финансовом рынке»</a:t>
            </a:r>
            <a:endParaRPr lang="ru-RU" sz="2000" dirty="0"/>
          </a:p>
        </p:txBody>
      </p:sp>
      <p:sp>
        <p:nvSpPr>
          <p:cNvPr id="4" name="Прямоугольник 3">
            <a:extLst>
              <a:ext uri="{FF2B5EF4-FFF2-40B4-BE49-F238E27FC236}">
                <a16:creationId xmlns:a16="http://schemas.microsoft.com/office/drawing/2014/main" id="{C8923BCC-4BB2-4BF6-8065-BD0365172BA8}"/>
              </a:ext>
            </a:extLst>
          </p:cNvPr>
          <p:cNvSpPr/>
          <p:nvPr/>
        </p:nvSpPr>
        <p:spPr>
          <a:xfrm>
            <a:off x="1392194" y="3355779"/>
            <a:ext cx="7842421" cy="1421992"/>
          </a:xfrm>
          <a:prstGeom prst="rect">
            <a:avLst/>
          </a:prstGeom>
        </p:spPr>
        <p:txBody>
          <a:bodyPr wrap="square">
            <a:spAutoFit/>
          </a:bodyPr>
          <a:lstStyle/>
          <a:p>
            <a:pPr marL="342900" lvl="0" indent="-342900">
              <a:lnSpc>
                <a:spcPct val="150000"/>
              </a:lnSpc>
              <a:spcAft>
                <a:spcPts val="0"/>
              </a:spcAft>
              <a:buSzPts val="1400"/>
              <a:buFont typeface="Times New Roman" panose="02020603050405020304" pitchFamily="18" charset="0"/>
              <a:buAutoNum type="arabicPeriod"/>
            </a:pPr>
            <a:r>
              <a:rPr lang="ru-RU"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Финансовые инвестиции. </a:t>
            </a:r>
          </a:p>
          <a:p>
            <a:pPr marL="342900" lvl="0" indent="-342900">
              <a:lnSpc>
                <a:spcPct val="150000"/>
              </a:lnSpc>
              <a:spcAft>
                <a:spcPts val="0"/>
              </a:spcAft>
              <a:buSzPts val="1400"/>
              <a:buFont typeface="Times New Roman" panose="02020603050405020304" pitchFamily="18" charset="0"/>
              <a:buAutoNum type="arabicPeriod"/>
            </a:pPr>
            <a:r>
              <a:rPr lang="ru-RU"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Портфельное инвестирование.</a:t>
            </a:r>
            <a:r>
              <a:rPr lang="ru-RU" sz="2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400"/>
              <a:buFont typeface="Times New Roman" panose="02020603050405020304" pitchFamily="18" charset="0"/>
              <a:buAutoNum type="arabicPeriod"/>
            </a:pPr>
            <a:r>
              <a:rPr lang="ru-RU"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Система защиты инвесторов на финансовом рынке.</a:t>
            </a:r>
          </a:p>
        </p:txBody>
      </p:sp>
    </p:spTree>
    <p:extLst>
      <p:ext uri="{BB962C8B-B14F-4D97-AF65-F5344CB8AC3E}">
        <p14:creationId xmlns:p14="http://schemas.microsoft.com/office/powerpoint/2010/main" val="316982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FC081BC-2252-4C52-B601-9294DFCB7984}"/>
              </a:ext>
            </a:extLst>
          </p:cNvPr>
          <p:cNvSpPr/>
          <p:nvPr/>
        </p:nvSpPr>
        <p:spPr>
          <a:xfrm>
            <a:off x="2740880" y="489969"/>
            <a:ext cx="5738174" cy="380938"/>
          </a:xfrm>
          <a:prstGeom prst="rect">
            <a:avLst/>
          </a:prstGeom>
        </p:spPr>
        <p:txBody>
          <a:bodyPr wrap="none">
            <a:spAutoFit/>
          </a:bodyPr>
          <a:lstStyle/>
          <a:p>
            <a:pPr marL="457200" indent="450215"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КЛАССИФИКАЦИЯ ПОРТФЕЛЬНЫХ ИНВЕСТИЦИЙ</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A7014A82-4162-4522-B12C-E54793201618}"/>
              </a:ext>
            </a:extLst>
          </p:cNvPr>
          <p:cNvSpPr/>
          <p:nvPr/>
        </p:nvSpPr>
        <p:spPr>
          <a:xfrm>
            <a:off x="552962" y="774928"/>
            <a:ext cx="6096000" cy="1350434"/>
          </a:xfrm>
          <a:prstGeom prst="rect">
            <a:avLst/>
          </a:prstGeom>
        </p:spPr>
        <p:txBody>
          <a:bodyPr>
            <a:spAutoFit/>
          </a:bodyPr>
          <a:lstStyle/>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Портфельные инвестиции принято классифицировать по:</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SzPts val="1000"/>
              <a:buFont typeface="Wingdings" panose="05000000000000000000" pitchFamily="2" charset="2"/>
              <a:buChar char="ü"/>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способу получения дохода;</a:t>
            </a:r>
          </a:p>
          <a:p>
            <a:pPr marL="285750" lvl="0" indent="-285750" algn="just">
              <a:lnSpc>
                <a:spcPct val="150000"/>
              </a:lnSpc>
              <a:spcAft>
                <a:spcPts val="0"/>
              </a:spcAft>
              <a:buSzPts val="1000"/>
              <a:buFont typeface="Wingdings" panose="05000000000000000000" pitchFamily="2" charset="2"/>
              <a:buChar char="ü"/>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стратегии управления инвестиционным портфелем;</a:t>
            </a:r>
          </a:p>
          <a:p>
            <a:pPr marL="285750" lvl="0" indent="-285750" algn="just">
              <a:lnSpc>
                <a:spcPct val="150000"/>
              </a:lnSpc>
              <a:spcAft>
                <a:spcPts val="0"/>
              </a:spcAft>
              <a:buSzPts val="1000"/>
              <a:buFont typeface="Wingdings" panose="05000000000000000000" pitchFamily="2" charset="2"/>
              <a:buChar char="ü"/>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типу инвестиционного портфеля.</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6F5DECF8-37BF-49E2-A6D5-0B40FC608211}"/>
              </a:ext>
            </a:extLst>
          </p:cNvPr>
          <p:cNvSpPr/>
          <p:nvPr/>
        </p:nvSpPr>
        <p:spPr>
          <a:xfrm>
            <a:off x="7079388" y="1120047"/>
            <a:ext cx="4878093" cy="4905254"/>
          </a:xfrm>
          <a:prstGeom prst="rect">
            <a:avLst/>
          </a:prstGeom>
          <a:solidFill>
            <a:schemeClr val="bg1"/>
          </a:solidFill>
        </p:spPr>
        <p:txBody>
          <a:bodyPr wrap="square">
            <a:spAutoFit/>
          </a:bodyPr>
          <a:lstStyle/>
          <a:p>
            <a:pPr marL="457200" indent="450215" algn="just">
              <a:lnSpc>
                <a:spcPct val="150000"/>
              </a:lnSpc>
              <a:spcAft>
                <a:spcPts val="0"/>
              </a:spcAft>
            </a:pPr>
            <a:r>
              <a:rPr lang="ru-RU" sz="1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 способу получения дохода</a:t>
            </a:r>
            <a:endParaRPr lang="ru-RU" sz="1400"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 зависимости от типа ценной бумаги, инвестор получает прибыль в виде: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процентов и дивидендов;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роста стоимости актива.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 первом случае составленный инвестиционный портфель будет называться доходным. Его составляют из облигаций и акций с высоким процентом возврата капитала.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Второй портфель - ростовой. Цена актива увеличивается за счет развития компании. Чаще всего инвесторы делают ставки на молодые организации, поскольку крупные компании не могут похвастать темпами роста. Могут выплачиваться дивиденды, но они имеют второстепенное значение.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F012823B-6457-4B16-9511-079482B85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35" y="2125362"/>
            <a:ext cx="6956855" cy="463790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03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FA69444-DD09-46BA-B19F-5A40C4808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29" y="653814"/>
            <a:ext cx="6426205" cy="48635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126729BA-D6F7-475A-9512-9956BB080226}"/>
              </a:ext>
            </a:extLst>
          </p:cNvPr>
          <p:cNvSpPr/>
          <p:nvPr/>
        </p:nvSpPr>
        <p:spPr>
          <a:xfrm>
            <a:off x="181233" y="653814"/>
            <a:ext cx="5362832" cy="5159169"/>
          </a:xfrm>
          <a:prstGeom prst="rect">
            <a:avLst/>
          </a:prstGeom>
        </p:spPr>
        <p:txBody>
          <a:bodyPr wrap="square">
            <a:spAutoFit/>
          </a:bodyPr>
          <a:lstStyle/>
          <a:p>
            <a:pPr marL="457200" indent="450215" algn="just">
              <a:lnSpc>
                <a:spcPct val="150000"/>
              </a:lnSpc>
              <a:spcAft>
                <a:spcPts val="0"/>
              </a:spcAf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 стратегии управления инвестиционным портфелем</a:t>
            </a:r>
            <a:endParaRPr lang="ru-RU" sz="1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Существует активная и пассивная стратегия управления портфельными инвестициями, каждая из них имеет свои характерные черты.</a:t>
            </a:r>
          </a:p>
          <a:p>
            <a:pPr marL="457200" indent="450215" algn="just">
              <a:lnSpc>
                <a:spcPct val="150000"/>
              </a:lnSpc>
              <a:spcAft>
                <a:spcPts val="0"/>
              </a:spcAft>
            </a:pP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Активная.</a:t>
            </a:r>
            <a:r>
              <a:rPr lang="ru-RU" sz="1400" dirty="0">
                <a:latin typeface="Times New Roman" panose="02020603050405020304" pitchFamily="18" charset="0"/>
                <a:ea typeface="Calibri" panose="020F0502020204030204" pitchFamily="34" charset="0"/>
                <a:cs typeface="Times New Roman" panose="02020603050405020304" pitchFamily="18" charset="0"/>
              </a:rPr>
              <a:t> Заключается в постоянном наблюдении за состоянием фондового рынка и быстрой покупке выгодных бумаг. Структура портфеля глубоко анализируется и часто претерпевает изменения. Стратегия требует от инвестора времени и экспертных знаний в торговле ценными бумагами.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Пассивная.</a:t>
            </a:r>
            <a:r>
              <a:rPr lang="ru-RU" sz="1400" dirty="0">
                <a:latin typeface="Times New Roman" panose="02020603050405020304" pitchFamily="18" charset="0"/>
                <a:ea typeface="Calibri" panose="020F0502020204030204" pitchFamily="34" charset="0"/>
                <a:cs typeface="Times New Roman" panose="02020603050405020304" pitchFamily="18" charset="0"/>
              </a:rPr>
              <a:t> Предполагает создание диверсифицированного портфеля, рассчитанного на длительное время. Он состоит из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малорисковых</a:t>
            </a:r>
            <a:r>
              <a:rPr lang="ru-RU" sz="1400" dirty="0">
                <a:latin typeface="Times New Roman" panose="02020603050405020304" pitchFamily="18" charset="0"/>
                <a:ea typeface="Calibri" panose="020F0502020204030204" pitchFamily="34" charset="0"/>
                <a:cs typeface="Times New Roman" panose="02020603050405020304" pitchFamily="18" charset="0"/>
              </a:rPr>
              <a:t> бумаг, поэтому инвестору не требуется активно следить за ситуацией на рынке. Структура портфеля может не меняться годами.</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04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123B20F-DDA1-4C7E-A277-CDAB55CA44CC}"/>
              </a:ext>
            </a:extLst>
          </p:cNvPr>
          <p:cNvSpPr/>
          <p:nvPr/>
        </p:nvSpPr>
        <p:spPr>
          <a:xfrm>
            <a:off x="296563" y="1282383"/>
            <a:ext cx="6458465" cy="5167505"/>
          </a:xfrm>
          <a:prstGeom prst="rect">
            <a:avLst/>
          </a:prstGeom>
        </p:spPr>
        <p:txBody>
          <a:bodyPr wrap="square">
            <a:spAutoFit/>
          </a:bodyPr>
          <a:lstStyle/>
          <a:p>
            <a:pPr marL="457200" indent="450215" algn="just">
              <a:lnSpc>
                <a:spcPct val="150000"/>
              </a:lnSpc>
              <a:spcAft>
                <a:spcPts val="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Все портфели подразделяются на три типа:</a:t>
            </a:r>
          </a:p>
          <a:p>
            <a:pPr marL="457200" indent="450215" algn="just">
              <a:lnSpc>
                <a:spcPct val="150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Консервативный</a:t>
            </a:r>
            <a:r>
              <a:rPr lang="ru-RU" sz="1400" dirty="0">
                <a:latin typeface="Times New Roman" panose="02020603050405020304" pitchFamily="18" charset="0"/>
                <a:ea typeface="Calibri" panose="020F0502020204030204" pitchFamily="34" charset="0"/>
                <a:cs typeface="Times New Roman" panose="02020603050405020304" pitchFamily="18" charset="0"/>
              </a:rPr>
              <a:t>. Главная цель инвестора - сохранить деньги. Состоит из низкодоходных облигаций и акций крупных фирм (голубые фишки). Такие вложения считаются безрисковыми.</a:t>
            </a:r>
          </a:p>
          <a:p>
            <a:pPr marL="342900" lvl="0" indent="-342900" algn="just">
              <a:lnSpc>
                <a:spcPct val="150000"/>
              </a:lnSpc>
              <a:spcAft>
                <a:spcPts val="0"/>
              </a:spcAft>
              <a:tabLst>
                <a:tab pos="457200" algn="l"/>
              </a:tabLs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Агрессивный.</a:t>
            </a:r>
            <a:r>
              <a:rPr lang="ru-RU" sz="1400" dirty="0">
                <a:latin typeface="Times New Roman" panose="02020603050405020304" pitchFamily="18" charset="0"/>
                <a:ea typeface="Calibri" panose="020F0502020204030204" pitchFamily="34" charset="0"/>
                <a:cs typeface="Times New Roman" panose="02020603050405020304" pitchFamily="18" charset="0"/>
              </a:rPr>
              <a:t> Цель инвестора - максимизация прибыли. В состав включаются бумаги перспективных молодых компаний. Они обеспечивают высокий доход, но влекут за собой серьезные риски.</a:t>
            </a:r>
          </a:p>
          <a:p>
            <a:pPr marL="342900" lvl="0" indent="-342900" algn="just">
              <a:lnSpc>
                <a:spcPct val="150000"/>
              </a:lnSpc>
              <a:spcAft>
                <a:spcPts val="0"/>
              </a:spcAft>
              <a:tabLst>
                <a:tab pos="457200" algn="l"/>
              </a:tabLs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Умеренный.</a:t>
            </a:r>
            <a:r>
              <a:rPr lang="ru-RU" sz="1400" dirty="0">
                <a:latin typeface="Times New Roman" panose="02020603050405020304" pitchFamily="18" charset="0"/>
                <a:ea typeface="Calibri" panose="020F0502020204030204" pitchFamily="34" charset="0"/>
                <a:cs typeface="Times New Roman" panose="02020603050405020304" pitchFamily="18" charset="0"/>
              </a:rPr>
              <a:t> Еще его называют сбалансированным или смешанным. Представляет собой компромисс между консервативными и агрессивными инвестициями. Совмещает разные типы ценных бумаг. Обеспечивает приемлемые риски при среднем доходе.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a:extLst>
              <a:ext uri="{FF2B5EF4-FFF2-40B4-BE49-F238E27FC236}">
                <a16:creationId xmlns:a16="http://schemas.microsoft.com/office/drawing/2014/main" id="{D770F433-49C9-4D25-B0C3-E55D421D2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851" y="1347532"/>
            <a:ext cx="2975530" cy="15604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DB03D6B6-EFE1-4F51-A11E-CBEC7A37E373}"/>
              </a:ext>
            </a:extLst>
          </p:cNvPr>
          <p:cNvSpPr/>
          <p:nvPr/>
        </p:nvSpPr>
        <p:spPr>
          <a:xfrm>
            <a:off x="98853" y="510079"/>
            <a:ext cx="11615351" cy="1023165"/>
          </a:xfrm>
          <a:prstGeom prst="rect">
            <a:avLst/>
          </a:prstGeom>
        </p:spPr>
        <p:txBody>
          <a:bodyPr wrap="square">
            <a:spAutoFit/>
          </a:bodyPr>
          <a:lstStyle/>
          <a:p>
            <a:pPr marL="457200" lvl="0" indent="450215" algn="just">
              <a:lnSpc>
                <a:spcPct val="150000"/>
              </a:lnSpc>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 типу инвестиционного портфеля</a:t>
            </a:r>
            <a:endParaRPr lang="ru-RU" sz="1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0215" algn="just">
              <a:lnSpc>
                <a:spcPct val="150000"/>
              </a:lnSpc>
            </a:pP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Инвесторы преследуют разные цели. Одни хотят добиться максимальной прибыли, а другие предпочитают обезопасить свои средства. Исходя из этого, они формируют свой инвестиционный портфель.</a:t>
            </a:r>
          </a:p>
        </p:txBody>
      </p:sp>
      <p:pic>
        <p:nvPicPr>
          <p:cNvPr id="3078" name="Picture 6">
            <a:extLst>
              <a:ext uri="{FF2B5EF4-FFF2-40B4-BE49-F238E27FC236}">
                <a16:creationId xmlns:a16="http://schemas.microsoft.com/office/drawing/2014/main" id="{399CF124-0F60-430A-A5DE-3E6FD8633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937" y="2944976"/>
            <a:ext cx="3270385" cy="18423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803E1C4-559E-4163-B351-EEE1FF279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851" y="4600385"/>
            <a:ext cx="3352800" cy="18780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7C295473-A4BC-4E67-B0CF-6714D120F2A8}"/>
              </a:ext>
            </a:extLst>
          </p:cNvPr>
          <p:cNvSpPr/>
          <p:nvPr/>
        </p:nvSpPr>
        <p:spPr>
          <a:xfrm>
            <a:off x="7875373" y="6199025"/>
            <a:ext cx="716692" cy="2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5838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2E8FE27-D06D-4601-8576-ACF048D25E9E}"/>
              </a:ext>
            </a:extLst>
          </p:cNvPr>
          <p:cNvGraphicFramePr>
            <a:graphicFrameLocks noGrp="1"/>
          </p:cNvGraphicFramePr>
          <p:nvPr>
            <p:extLst>
              <p:ext uri="{D42A27DB-BD31-4B8C-83A1-F6EECF244321}">
                <p14:modId xmlns:p14="http://schemas.microsoft.com/office/powerpoint/2010/main" val="3313151191"/>
              </p:ext>
            </p:extLst>
          </p:nvPr>
        </p:nvGraphicFramePr>
        <p:xfrm>
          <a:off x="675502" y="990713"/>
          <a:ext cx="11046940" cy="2544848"/>
        </p:xfrm>
        <a:graphic>
          <a:graphicData uri="http://schemas.openxmlformats.org/drawingml/2006/table">
            <a:tbl>
              <a:tblPr firstRow="1" firstCol="1" bandRow="1"/>
              <a:tblGrid>
                <a:gridCol w="2602687">
                  <a:extLst>
                    <a:ext uri="{9D8B030D-6E8A-4147-A177-3AD203B41FA5}">
                      <a16:colId xmlns:a16="http://schemas.microsoft.com/office/drawing/2014/main" val="717858376"/>
                    </a:ext>
                  </a:extLst>
                </a:gridCol>
                <a:gridCol w="2242813">
                  <a:extLst>
                    <a:ext uri="{9D8B030D-6E8A-4147-A177-3AD203B41FA5}">
                      <a16:colId xmlns:a16="http://schemas.microsoft.com/office/drawing/2014/main" val="4077164190"/>
                    </a:ext>
                  </a:extLst>
                </a:gridCol>
                <a:gridCol w="1800490">
                  <a:extLst>
                    <a:ext uri="{9D8B030D-6E8A-4147-A177-3AD203B41FA5}">
                      <a16:colId xmlns:a16="http://schemas.microsoft.com/office/drawing/2014/main" val="2060641984"/>
                    </a:ext>
                  </a:extLst>
                </a:gridCol>
                <a:gridCol w="2962563">
                  <a:extLst>
                    <a:ext uri="{9D8B030D-6E8A-4147-A177-3AD203B41FA5}">
                      <a16:colId xmlns:a16="http://schemas.microsoft.com/office/drawing/2014/main" val="4270593328"/>
                    </a:ext>
                  </a:extLst>
                </a:gridCol>
                <a:gridCol w="1438387">
                  <a:extLst>
                    <a:ext uri="{9D8B030D-6E8A-4147-A177-3AD203B41FA5}">
                      <a16:colId xmlns:a16="http://schemas.microsoft.com/office/drawing/2014/main" val="2072916811"/>
                    </a:ext>
                  </a:extLst>
                </a:gridCol>
              </a:tblGrid>
              <a:tr h="480098">
                <a:tc>
                  <a:txBody>
                    <a:bodyPr/>
                    <a:lstStyle/>
                    <a:p>
                      <a:pPr marL="0"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Тип портфеля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Цель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Риск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Основа портфеля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Доход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14746636"/>
                  </a:ext>
                </a:extLst>
              </a:tr>
              <a:tr h="535460">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Консервативный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Защита капитала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Низкий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Государственные облигации, голубые фишки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Низкий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6292683"/>
                  </a:ext>
                </a:extLst>
              </a:tr>
              <a:tr h="552215">
                <a:tc>
                  <a:txBody>
                    <a:bodyPr/>
                    <a:lstStyle/>
                    <a:p>
                      <a:pPr marL="0" algn="just">
                        <a:lnSpc>
                          <a:spcPct val="100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Умеренный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Стабильная прибыль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Средний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Государственные облигации, акции крупных компаний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Средний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27639619"/>
                  </a:ext>
                </a:extLst>
              </a:tr>
              <a:tr h="977075">
                <a:tc>
                  <a:txBody>
                    <a:bodyPr/>
                    <a:lstStyle/>
                    <a:p>
                      <a:pPr marL="0" algn="just">
                        <a:lnSpc>
                          <a:spcPct val="100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Агрессивный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Быстрый рост капитала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Высокий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Высокодоходные бумаги: акции и облигации молодых предприятий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just">
                        <a:lnSpc>
                          <a:spcPct val="10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Высокий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4767" marR="74767" marT="43614" marB="43614"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69493604"/>
                  </a:ext>
                </a:extLst>
              </a:tr>
            </a:tbl>
          </a:graphicData>
        </a:graphic>
      </p:graphicFrame>
      <p:sp>
        <p:nvSpPr>
          <p:cNvPr id="3" name="Прямоугольник 2">
            <a:extLst>
              <a:ext uri="{FF2B5EF4-FFF2-40B4-BE49-F238E27FC236}">
                <a16:creationId xmlns:a16="http://schemas.microsoft.com/office/drawing/2014/main" id="{007010D8-EA44-44DB-93B6-0F7B6A4ACC96}"/>
              </a:ext>
            </a:extLst>
          </p:cNvPr>
          <p:cNvSpPr/>
          <p:nvPr/>
        </p:nvSpPr>
        <p:spPr>
          <a:xfrm>
            <a:off x="2454497" y="583105"/>
            <a:ext cx="6673430" cy="380938"/>
          </a:xfrm>
          <a:prstGeom prst="rect">
            <a:avLst/>
          </a:prstGeom>
        </p:spPr>
        <p:txBody>
          <a:bodyPr wrap="none">
            <a:spAutoFit/>
          </a:bodyPr>
          <a:lstStyle/>
          <a:p>
            <a:pPr marL="457200" indent="450215"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ХАРАКТЕРИСТИКА ТИПОВ ИНВЕСТИЦИОННОГО ПОРТФЕЛЯ</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618884BA-9FDE-4771-ADEE-49D991047A1E}"/>
              </a:ext>
            </a:extLst>
          </p:cNvPr>
          <p:cNvSpPr/>
          <p:nvPr/>
        </p:nvSpPr>
        <p:spPr>
          <a:xfrm>
            <a:off x="3502913" y="3535561"/>
            <a:ext cx="5540427" cy="380938"/>
          </a:xfrm>
          <a:prstGeom prst="rect">
            <a:avLst/>
          </a:prstGeom>
        </p:spPr>
        <p:txBody>
          <a:bodyPr wrap="none">
            <a:spAutoFit/>
          </a:bodyPr>
          <a:lstStyle/>
          <a:p>
            <a:pPr marL="457200" indent="450215"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ПРИМЕРНАЯ СТРУКТУРА КАЖДОГО ПОРТФЕЛЯ </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3D9F9ED3-060E-4F63-8207-7C81BFA90DB2}"/>
              </a:ext>
            </a:extLst>
          </p:cNvPr>
          <p:cNvGraphicFramePr>
            <a:graphicFrameLocks noGrp="1"/>
          </p:cNvGraphicFramePr>
          <p:nvPr>
            <p:extLst>
              <p:ext uri="{D42A27DB-BD31-4B8C-83A1-F6EECF244321}">
                <p14:modId xmlns:p14="http://schemas.microsoft.com/office/powerpoint/2010/main" val="1065010137"/>
              </p:ext>
            </p:extLst>
          </p:nvPr>
        </p:nvGraphicFramePr>
        <p:xfrm>
          <a:off x="594492" y="4012614"/>
          <a:ext cx="11208961" cy="2330641"/>
        </p:xfrm>
        <a:graphic>
          <a:graphicData uri="http://schemas.openxmlformats.org/drawingml/2006/table">
            <a:tbl>
              <a:tblPr firstRow="1" firstCol="1" bandRow="1"/>
              <a:tblGrid>
                <a:gridCol w="3076070">
                  <a:extLst>
                    <a:ext uri="{9D8B030D-6E8A-4147-A177-3AD203B41FA5}">
                      <a16:colId xmlns:a16="http://schemas.microsoft.com/office/drawing/2014/main" val="3593601203"/>
                    </a:ext>
                  </a:extLst>
                </a:gridCol>
                <a:gridCol w="3108184">
                  <a:extLst>
                    <a:ext uri="{9D8B030D-6E8A-4147-A177-3AD203B41FA5}">
                      <a16:colId xmlns:a16="http://schemas.microsoft.com/office/drawing/2014/main" val="909576675"/>
                    </a:ext>
                  </a:extLst>
                </a:gridCol>
                <a:gridCol w="2897149">
                  <a:extLst>
                    <a:ext uri="{9D8B030D-6E8A-4147-A177-3AD203B41FA5}">
                      <a16:colId xmlns:a16="http://schemas.microsoft.com/office/drawing/2014/main" val="473973005"/>
                    </a:ext>
                  </a:extLst>
                </a:gridCol>
                <a:gridCol w="2127558">
                  <a:extLst>
                    <a:ext uri="{9D8B030D-6E8A-4147-A177-3AD203B41FA5}">
                      <a16:colId xmlns:a16="http://schemas.microsoft.com/office/drawing/2014/main" val="1867135288"/>
                    </a:ext>
                  </a:extLst>
                </a:gridCol>
              </a:tblGrid>
              <a:tr h="0">
                <a:tc>
                  <a:txBody>
                    <a:bodyPr/>
                    <a:lstStyle/>
                    <a:p>
                      <a:pPr marL="0" algn="just">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Вид ценных бумаг</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Консервативный портфель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Умеренный портфель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Агрессивный портфель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89056791"/>
                  </a:ext>
                </a:extLst>
              </a:tr>
              <a:tr h="0">
                <a:tc>
                  <a:txBody>
                    <a:bodyPr/>
                    <a:lstStyle/>
                    <a:p>
                      <a:pPr marL="0" algn="just">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Акции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43977604"/>
                  </a:ext>
                </a:extLst>
              </a:tr>
              <a:tr h="0">
                <a:tc>
                  <a:txBody>
                    <a:bodyPr/>
                    <a:lstStyle/>
                    <a:p>
                      <a:pPr marL="0" algn="just">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Государственные облигации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66685687"/>
                  </a:ext>
                </a:extLst>
              </a:tr>
              <a:tr h="0">
                <a:tc>
                  <a:txBody>
                    <a:bodyPr/>
                    <a:lstStyle/>
                    <a:p>
                      <a:pPr marL="0" algn="just">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Облигации крупных компаний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66220872"/>
                  </a:ext>
                </a:extLst>
              </a:tr>
              <a:tr h="0">
                <a:tc>
                  <a:txBody>
                    <a:bodyPr/>
                    <a:lstStyle/>
                    <a:p>
                      <a:pPr marL="0" algn="just">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Краткосрочные бумаги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916396285"/>
                  </a:ext>
                </a:extLst>
              </a:tr>
              <a:tr h="0">
                <a:tc>
                  <a:txBody>
                    <a:bodyPr/>
                    <a:lstStyle/>
                    <a:p>
                      <a:pPr marL="0" algn="just">
                        <a:lnSpc>
                          <a:spcPct val="107000"/>
                        </a:lnSpc>
                        <a:spcAft>
                          <a:spcPts val="0"/>
                        </a:spcAft>
                      </a:pPr>
                      <a:r>
                        <a:rPr lang="ru-RU"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Итог</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66675" marB="666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66170635"/>
                  </a:ext>
                </a:extLst>
              </a:tr>
            </a:tbl>
          </a:graphicData>
        </a:graphic>
      </p:graphicFrame>
    </p:spTree>
    <p:extLst>
      <p:ext uri="{BB962C8B-B14F-4D97-AF65-F5344CB8AC3E}">
        <p14:creationId xmlns:p14="http://schemas.microsoft.com/office/powerpoint/2010/main" val="203495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351AD75-0A08-4266-BC1C-B23456C5F025}"/>
              </a:ext>
            </a:extLst>
          </p:cNvPr>
          <p:cNvSpPr/>
          <p:nvPr/>
        </p:nvSpPr>
        <p:spPr>
          <a:xfrm>
            <a:off x="3103491" y="602423"/>
            <a:ext cx="5227137" cy="380938"/>
          </a:xfrm>
          <a:prstGeom prst="rect">
            <a:avLst/>
          </a:prstGeom>
        </p:spPr>
        <p:txBody>
          <a:bodyPr wrap="none">
            <a:spAutoFit/>
          </a:bodyPr>
          <a:lstStyle/>
          <a:p>
            <a:pPr marL="457200" indent="450215"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СХЕМА ПОРТФЕЛЬНОГО ИНВЕСТИРОВАНИЯ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E608A0FD-CD2E-4F71-B2D6-9BF27138123B}"/>
              </a:ext>
            </a:extLst>
          </p:cNvPr>
          <p:cNvSpPr/>
          <p:nvPr/>
        </p:nvSpPr>
        <p:spPr>
          <a:xfrm>
            <a:off x="611329" y="1092085"/>
            <a:ext cx="5647700" cy="307777"/>
          </a:xfrm>
          <a:prstGeom prst="rect">
            <a:avLst/>
          </a:prstGeom>
        </p:spPr>
        <p:txBody>
          <a:bodyPr wrap="none">
            <a:spAutoFit/>
          </a:bodyPr>
          <a:lstStyle/>
          <a:p>
            <a:r>
              <a:rPr lang="ru-RU" sz="1400" dirty="0">
                <a:latin typeface="Times New Roman" panose="02020603050405020304" pitchFamily="18" charset="0"/>
                <a:ea typeface="Calibri" panose="020F0502020204030204" pitchFamily="34" charset="0"/>
              </a:rPr>
              <a:t>Все сделки по покупке ценных бумаг совершаются на фондовом рынке.</a:t>
            </a:r>
            <a:endParaRPr lang="ru-RU" dirty="0"/>
          </a:p>
        </p:txBody>
      </p:sp>
      <p:sp>
        <p:nvSpPr>
          <p:cNvPr id="4" name="Прямоугольник 3">
            <a:extLst>
              <a:ext uri="{FF2B5EF4-FFF2-40B4-BE49-F238E27FC236}">
                <a16:creationId xmlns:a16="http://schemas.microsoft.com/office/drawing/2014/main" id="{1F563962-AD3E-4312-BE53-A6D36E1138AA}"/>
              </a:ext>
            </a:extLst>
          </p:cNvPr>
          <p:cNvSpPr/>
          <p:nvPr/>
        </p:nvSpPr>
        <p:spPr>
          <a:xfrm>
            <a:off x="700216" y="1399862"/>
            <a:ext cx="6096000" cy="1673600"/>
          </a:xfrm>
          <a:prstGeom prst="rect">
            <a:avLst/>
          </a:prstGeom>
        </p:spPr>
        <p:txBody>
          <a:bodyPr>
            <a:spAutoFit/>
          </a:bodyPr>
          <a:lstStyle/>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Основными участниками фондового рынка являются: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продавец;</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покупатель;</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брокер;</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биржа.</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D8D604B7-980C-447A-8F22-41D342A44A26}"/>
              </a:ext>
            </a:extLst>
          </p:cNvPr>
          <p:cNvSpPr/>
          <p:nvPr/>
        </p:nvSpPr>
        <p:spPr>
          <a:xfrm>
            <a:off x="172995" y="3319876"/>
            <a:ext cx="8863913" cy="1996765"/>
          </a:xfrm>
          <a:prstGeom prst="rect">
            <a:avLst/>
          </a:prstGeom>
        </p:spPr>
        <p:txBody>
          <a:bodyPr wrap="square">
            <a:spAutoFit/>
          </a:bodyPr>
          <a:lstStyle/>
          <a:p>
            <a:pPr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Продавцом выступает компания, выпустившая акции (эмитент). </a:t>
            </a:r>
          </a:p>
          <a:p>
            <a:pPr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Покупателем может быть физическое или юридическое лицо. </a:t>
            </a:r>
          </a:p>
          <a:p>
            <a:pPr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 большинстве стран, в том числе и в России, покупатели не могут осуществлять сделки на бирже без помощи посредника - брокера. </a:t>
            </a:r>
          </a:p>
          <a:p>
            <a:pPr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Он совершает сделки за клиента и ведет учет денежных средств. Биржа организует сам процесс торговли и анализирует привлекательность ценных бумаг.</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595148A9-673D-43F0-ADA8-04C0FB710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227" y="911676"/>
            <a:ext cx="4805747" cy="320383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3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1C09012-9D10-4E59-96C7-D2257622ADE1}"/>
              </a:ext>
            </a:extLst>
          </p:cNvPr>
          <p:cNvSpPr/>
          <p:nvPr/>
        </p:nvSpPr>
        <p:spPr>
          <a:xfrm>
            <a:off x="2471351" y="630310"/>
            <a:ext cx="7949514" cy="380938"/>
          </a:xfrm>
          <a:prstGeom prst="rect">
            <a:avLst/>
          </a:prstGeom>
        </p:spPr>
        <p:txBody>
          <a:bodyPr wrap="square">
            <a:spAutoFit/>
          </a:bodyPr>
          <a:lstStyle/>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Схема взаимодействия всех участников выглядит следующим образом:</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портфельные инвестиции схема участия">
            <a:extLst>
              <a:ext uri="{FF2B5EF4-FFF2-40B4-BE49-F238E27FC236}">
                <a16:creationId xmlns:a16="http://schemas.microsoft.com/office/drawing/2014/main" id="{FEB773AF-D273-4D70-A67C-FF72C7BB90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4227" y="1150678"/>
            <a:ext cx="7665780" cy="4895778"/>
          </a:xfrm>
          <a:prstGeom prst="rect">
            <a:avLst/>
          </a:prstGeom>
          <a:noFill/>
          <a:ln>
            <a:noFill/>
          </a:ln>
        </p:spPr>
      </p:pic>
      <p:sp>
        <p:nvSpPr>
          <p:cNvPr id="4" name="Прямоугольник 3">
            <a:extLst>
              <a:ext uri="{FF2B5EF4-FFF2-40B4-BE49-F238E27FC236}">
                <a16:creationId xmlns:a16="http://schemas.microsoft.com/office/drawing/2014/main" id="{6172AB73-B5C4-42D0-9B2B-6DACEE17DB21}"/>
              </a:ext>
            </a:extLst>
          </p:cNvPr>
          <p:cNvSpPr/>
          <p:nvPr/>
        </p:nvSpPr>
        <p:spPr>
          <a:xfrm>
            <a:off x="8020007" y="1150678"/>
            <a:ext cx="3954162" cy="4771756"/>
          </a:xfrm>
          <a:prstGeom prst="rect">
            <a:avLst/>
          </a:prstGeom>
        </p:spPr>
        <p:txBody>
          <a:bodyPr wrap="square">
            <a:spAutoFit/>
          </a:bodyPr>
          <a:lstStyle/>
          <a:p>
            <a:pPr marL="342900" lvl="0" indent="-342900" algn="just">
              <a:lnSpc>
                <a:spcPct val="150000"/>
              </a:lnSpc>
              <a:spcAft>
                <a:spcPts val="0"/>
              </a:spcAft>
              <a:buFont typeface="+mj-lt"/>
              <a:buAutoNum type="arabicPeriod"/>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Продавец обращается к брокеру и оставляет у него заявку на размещение ценных бумаг.</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Брокер проверяет все данные, выходит на биржу и создает там предложение с указанными клиентом параметрами.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Покупатель обращается к другому брокеру и открывает у него счет.</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После этого клиент в любое время может оставить заявку на покупку каких-либо ценных бумаг.</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Биржа регистрирует сделку и передает информацию о ней в клиринговый центр. Это организация, которая занимается безналичными расчетами. Она проверяет наличие денег и акций на счетах брокеров, после чего оформляет перевод.</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Данные о сделке передаются в депозитарий. Он распределяет средства по счетам брокеров и является гарантом для владельца акций.</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64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620F158-D553-4F2D-A5E2-47826823EA0F}"/>
              </a:ext>
            </a:extLst>
          </p:cNvPr>
          <p:cNvSpPr/>
          <p:nvPr/>
        </p:nvSpPr>
        <p:spPr>
          <a:xfrm>
            <a:off x="2501081" y="577709"/>
            <a:ext cx="6448432" cy="380938"/>
          </a:xfrm>
          <a:prstGeom prst="rect">
            <a:avLst/>
          </a:prstGeom>
        </p:spPr>
        <p:txBody>
          <a:bodyPr wrap="none">
            <a:spAutoFit/>
          </a:bodyPr>
          <a:lstStyle/>
          <a:p>
            <a:pPr marL="457200" indent="450215"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ПЛЮСЫ И МИНУСЫ ПОРТФЕЛЬНОГО ИНВЕСТИРОВАНИЯ</a:t>
            </a:r>
            <a:endParaRPr lang="ru-RU" sz="1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6515018C-FE01-4821-9004-FAAD82349F26}"/>
              </a:ext>
            </a:extLst>
          </p:cNvPr>
          <p:cNvSpPr/>
          <p:nvPr/>
        </p:nvSpPr>
        <p:spPr>
          <a:xfrm>
            <a:off x="156519" y="958647"/>
            <a:ext cx="11656540" cy="704104"/>
          </a:xfrm>
          <a:prstGeom prst="rect">
            <a:avLst/>
          </a:prstGeom>
        </p:spPr>
        <p:txBody>
          <a:bodyPr wrap="square">
            <a:spAutoFit/>
          </a:bodyPr>
          <a:lstStyle/>
          <a:p>
            <a:pPr marL="457200" indent="450215" algn="just">
              <a:lnSpc>
                <a:spcPct val="150000"/>
              </a:lnSpc>
              <a:spcAft>
                <a:spcPts val="0"/>
              </a:spcAft>
            </a:pPr>
            <a:r>
              <a:rPr lang="ru-RU"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Для компании плюсы </a:t>
            </a:r>
            <a:r>
              <a:rPr lang="ru-RU" sz="1400" dirty="0">
                <a:latin typeface="Times New Roman" panose="02020603050405020304" pitchFamily="18" charset="0"/>
                <a:ea typeface="Calibri" panose="020F0502020204030204" pitchFamily="34" charset="0"/>
                <a:cs typeface="Times New Roman" panose="02020603050405020304" pitchFamily="18" charset="0"/>
              </a:rPr>
              <a:t>очевидны: она привлекает солидный капитал, оставляя право на управление в своих руках. </a:t>
            </a:r>
            <a:r>
              <a:rPr lang="ru-RU"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Минусом</a:t>
            </a:r>
            <a:r>
              <a:rPr lang="ru-RU" sz="1400" dirty="0">
                <a:latin typeface="Times New Roman" panose="02020603050405020304" pitchFamily="18" charset="0"/>
                <a:ea typeface="Calibri" panose="020F0502020204030204" pitchFamily="34" charset="0"/>
                <a:cs typeface="Times New Roman" panose="02020603050405020304" pitchFamily="18" charset="0"/>
              </a:rPr>
              <a:t> служит лишь необходимость выплаты процентов и дивидендов.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2758FCEE-0A55-46A6-AD80-3D668084705E}"/>
              </a:ext>
            </a:extLst>
          </p:cNvPr>
          <p:cNvSpPr/>
          <p:nvPr/>
        </p:nvSpPr>
        <p:spPr>
          <a:xfrm>
            <a:off x="156519" y="1691637"/>
            <a:ext cx="6096000" cy="704104"/>
          </a:xfrm>
          <a:prstGeom prst="rect">
            <a:avLst/>
          </a:prstGeom>
        </p:spPr>
        <p:txBody>
          <a:bodyPr>
            <a:spAutoFit/>
          </a:bodyPr>
          <a:lstStyle/>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Со стороны инвестора все несколько сложнее. </a:t>
            </a:r>
          </a:p>
          <a:p>
            <a:pPr marL="457200"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Рассмотрим достоинства и недостатки подробнее.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CE9A6513-584C-4E95-A2F4-B5E9BD55C875}"/>
              </a:ext>
            </a:extLst>
          </p:cNvPr>
          <p:cNvSpPr/>
          <p:nvPr/>
        </p:nvSpPr>
        <p:spPr>
          <a:xfrm>
            <a:off x="156519" y="2395741"/>
            <a:ext cx="6096000" cy="3754874"/>
          </a:xfrm>
          <a:prstGeom prst="rect">
            <a:avLst/>
          </a:prstGeom>
        </p:spPr>
        <p:txBody>
          <a:bodyPr>
            <a:spAutoFit/>
          </a:bodyPr>
          <a:lstStyle/>
          <a:p>
            <a:pPr marL="457200" indent="450215" algn="just">
              <a:spcAft>
                <a:spcPts val="0"/>
              </a:spcAft>
            </a:pPr>
            <a:r>
              <a:rPr lang="ru-RU"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Плюсы:</a:t>
            </a:r>
            <a:endParaRPr lang="ru-RU" sz="1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Небольшой стартовый капитал. Некоторые брокерские компании позволяют открыть счет всего лишь с 1000 рублей. В большинстве организаций сумма для начала не превышает 50 тысяч. Это позволяет инвестировать всем: от банковских клерков до простых рабочих.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Можно самому выбирать ценные бумаги. В отличие от фондов и доверительного управления, инвестор волен подбирать финансовые инструменты по своему усмотрению.</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Диверсификация. Инвестор сам регулирует уровень риска. При желании, он может обезопасить свои активы практически полностью.</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Государственное регулирование. Все брокеры проходят государственную сертификацию, их работа тщательно контролируется. Это позволяет инвестору избежать обмана и не беспокоиться о сохранности своих средств.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Пассивный доход. Вкладчику не нужно предпринимать активных действий для управления капиталом. Он может совмещать инвестирование с другим видом деятельности.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6798E0C0-8D6D-4EFB-A098-68F68AA3333C}"/>
              </a:ext>
            </a:extLst>
          </p:cNvPr>
          <p:cNvSpPr/>
          <p:nvPr/>
        </p:nvSpPr>
        <p:spPr>
          <a:xfrm>
            <a:off x="6590270" y="2395741"/>
            <a:ext cx="5445211" cy="3539430"/>
          </a:xfrm>
          <a:prstGeom prst="rect">
            <a:avLst/>
          </a:prstGeom>
        </p:spPr>
        <p:txBody>
          <a:bodyPr wrap="square">
            <a:spAutoFit/>
          </a:bodyPr>
          <a:lstStyle/>
          <a:p>
            <a:pPr marL="457200" indent="450215" algn="just">
              <a:spcAft>
                <a:spcPts val="0"/>
              </a:spcAft>
            </a:pPr>
            <a:r>
              <a:rPr lang="ru-RU"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Минусы:</a:t>
            </a:r>
            <a:endParaRPr lang="ru-RU" sz="1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Инвестор не контролирует работу организации. Он не может повлиять на какие-либо решения или политику развития. Остается надеяться только на то, что во главе компании стоят профессионалы.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Необходимо платить комиссию посредникам. Из-за этого размер чистой прибыли уменьшается. К тому же, далеко не всегда размер вознаграждения брокеру зависит от доходов. Иногда он фиксирован, что может свести всю прибыль на нет.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Риск потерять свои средства. Как и в любом виде инвестирования, доход при портфельных инвестициях не гарантирован. Вкладчик может потерять свои средства в любой момент.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Несмотря на некоторые минусы, портфельное инвестирование является отличным способом приумножения капитала. Оно сделало богатым уже не одну тысячу человек.</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124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3D61BEE-9649-4EA7-8BC9-8E34EA57D5E7}"/>
              </a:ext>
            </a:extLst>
          </p:cNvPr>
          <p:cNvSpPr/>
          <p:nvPr/>
        </p:nvSpPr>
        <p:spPr>
          <a:xfrm>
            <a:off x="1781224" y="5010125"/>
            <a:ext cx="10140778" cy="1027269"/>
          </a:xfrm>
          <a:prstGeom prst="rect">
            <a:avLst/>
          </a:prstGeom>
        </p:spPr>
        <p:txBody>
          <a:bodyPr wrap="square">
            <a:spAutoFit/>
          </a:bodyPr>
          <a:lstStyle/>
          <a:p>
            <a:pPr marL="457200" indent="450215" algn="just">
              <a:lnSpc>
                <a:spcPct val="150000"/>
              </a:lnSpc>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Алишер Усманов</a:t>
            </a:r>
            <a:r>
              <a:rPr lang="ru-RU" sz="1400" dirty="0">
                <a:latin typeface="Times New Roman" panose="02020603050405020304" pitchFamily="18" charset="0"/>
                <a:ea typeface="Calibri" panose="020F0502020204030204" pitchFamily="34" charset="0"/>
                <a:cs typeface="Times New Roman" panose="02020603050405020304" pitchFamily="18" charset="0"/>
              </a:rPr>
              <a:t>. Российский инвестор и предприниматель. На 2019 год занимает 9 строчку в списке богатейших людей России. Активно инвестирует в спортивные клубы, горнодобывающую и металлообрабатывающую промышленность. Самое успешное вложение - </a:t>
            </a:r>
            <a:r>
              <a:rPr lang="ru-RU" sz="1400" dirty="0" err="1">
                <a:latin typeface="Times New Roman" panose="02020603050405020304" pitchFamily="18" charset="0"/>
                <a:ea typeface="Calibri" panose="020F0502020204030204" pitchFamily="34" charset="0"/>
                <a:cs typeface="Times New Roman" panose="02020603050405020304" pitchFamily="18" charset="0"/>
              </a:rPr>
              <a:t>Alibaba</a:t>
            </a:r>
            <a:r>
              <a:rPr lang="ru-RU" sz="1400" dirty="0">
                <a:latin typeface="Times New Roman" panose="02020603050405020304" pitchFamily="18" charset="0"/>
                <a:ea typeface="Calibri" panose="020F0502020204030204" pitchFamily="34" charset="0"/>
                <a:cs typeface="Times New Roman" panose="02020603050405020304" pitchFamily="18" charset="0"/>
              </a:rPr>
              <a:t>. Китайский сайт принес бизнесмену около 500% прибыли.</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5D20E590-D0F3-48A1-B210-57B3D09214C0}"/>
              </a:ext>
            </a:extLst>
          </p:cNvPr>
          <p:cNvSpPr/>
          <p:nvPr/>
        </p:nvSpPr>
        <p:spPr>
          <a:xfrm>
            <a:off x="2469499" y="533477"/>
            <a:ext cx="6411627" cy="422167"/>
          </a:xfrm>
          <a:prstGeom prst="rect">
            <a:avLst/>
          </a:prstGeom>
        </p:spPr>
        <p:txBody>
          <a:bodyPr wrap="none">
            <a:spAutoFit/>
          </a:bodyPr>
          <a:lstStyle/>
          <a:p>
            <a:pPr marL="457200" indent="450215" algn="just">
              <a:lnSpc>
                <a:spcPct val="150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ПРИМЕРЫ УСПЕШНЫХ ПОРТФЕЛЬНЫХ ИНВЕСТОРОВ</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003A729C-8760-4D60-B005-EEF9429D09BC}"/>
              </a:ext>
            </a:extLst>
          </p:cNvPr>
          <p:cNvSpPr/>
          <p:nvPr/>
        </p:nvSpPr>
        <p:spPr>
          <a:xfrm>
            <a:off x="1276864" y="913415"/>
            <a:ext cx="11105635" cy="380938"/>
          </a:xfrm>
          <a:prstGeom prst="rect">
            <a:avLst/>
          </a:prstGeom>
        </p:spPr>
        <p:txBody>
          <a:bodyPr wrap="square">
            <a:spAutoFit/>
          </a:bodyPr>
          <a:lstStyle/>
          <a:p>
            <a:pPr marL="457200" algn="just">
              <a:lnSpc>
                <a:spcPct val="150000"/>
              </a:lnSpc>
              <a:spcAft>
                <a:spcPts val="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Портфельный инвестор — человек, который хочет получить прибыль от ценных бумаг, не контролируя при этом само предприятие.</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102251AE-04E7-4310-9DD0-3DC067241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44" y="1263620"/>
            <a:ext cx="1789462" cy="127574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A01C4C1D-6A0C-4B89-B5D9-EDC8B91241A2}"/>
              </a:ext>
            </a:extLst>
          </p:cNvPr>
          <p:cNvSpPr/>
          <p:nvPr/>
        </p:nvSpPr>
        <p:spPr>
          <a:xfrm>
            <a:off x="1847126" y="1432635"/>
            <a:ext cx="10008974" cy="1027269"/>
          </a:xfrm>
          <a:prstGeom prst="rect">
            <a:avLst/>
          </a:prstGeom>
        </p:spPr>
        <p:txBody>
          <a:bodyPr wrap="square">
            <a:spAutoFit/>
          </a:bodyPr>
          <a:lstStyle/>
          <a:p>
            <a:pPr marL="457200" lvl="0" indent="450215" algn="just">
              <a:lnSpc>
                <a:spcPct val="150000"/>
              </a:lnSpc>
            </a:pPr>
            <a:r>
              <a:rPr lang="ru-RU" sz="1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Уоррен </a:t>
            </a:r>
            <a:r>
              <a:rPr lang="ru-RU" sz="1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Баффет</a:t>
            </a:r>
            <a:r>
              <a:rPr lang="ru-RU" sz="1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Самый знаменитый инвестор в мире. На 2019 год его состояние оценивается в 85 миллиардов долларов, что ставит его на третью строчку в списке самых богатых людей. Имеет собственную инвестиционную компанию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Berkshire</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Hathaway</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Вкладывал деньги в такие предприятия, как: IBM,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Apple</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Coca-Cola</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75183DFB-D39E-43CE-B222-BAA35B83CDF0}"/>
              </a:ext>
            </a:extLst>
          </p:cNvPr>
          <p:cNvSpPr/>
          <p:nvPr/>
        </p:nvSpPr>
        <p:spPr>
          <a:xfrm>
            <a:off x="1847126" y="2634418"/>
            <a:ext cx="9875317" cy="1027269"/>
          </a:xfrm>
          <a:prstGeom prst="rect">
            <a:avLst/>
          </a:prstGeom>
        </p:spPr>
        <p:txBody>
          <a:bodyPr wrap="square">
            <a:spAutoFit/>
          </a:bodyPr>
          <a:lstStyle/>
          <a:p>
            <a:pPr marL="457200" lvl="0" indent="450215" algn="just">
              <a:lnSpc>
                <a:spcPct val="150000"/>
              </a:lnSpc>
            </a:pPr>
            <a:r>
              <a:rPr lang="ru-RU" sz="1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Джеффри </a:t>
            </a:r>
            <a:r>
              <a:rPr lang="ru-RU" sz="1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Гундлах</a:t>
            </a:r>
            <a:r>
              <a:rPr lang="ru-RU" sz="1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Американский инвестор, основатель компании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DoubleLine</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Capital</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Из-за любви к государственным и корпоративным ценным бумагам получил прозвище «король облигаций». Славится своими точными прогнозами: сумел предсказать финансовый кризис и укрепление доллара.</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48" name="Picture 4">
            <a:extLst>
              <a:ext uri="{FF2B5EF4-FFF2-40B4-BE49-F238E27FC236}">
                <a16:creationId xmlns:a16="http://schemas.microsoft.com/office/drawing/2014/main" id="{7F2B5F39-D139-40AA-ADC2-B49E3F137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73" y="2598186"/>
            <a:ext cx="1783346" cy="119121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089F0D99-25E9-43E8-9AFF-1CD26A836755}"/>
              </a:ext>
            </a:extLst>
          </p:cNvPr>
          <p:cNvSpPr/>
          <p:nvPr/>
        </p:nvSpPr>
        <p:spPr>
          <a:xfrm>
            <a:off x="1825194" y="3808342"/>
            <a:ext cx="10008973" cy="1027269"/>
          </a:xfrm>
          <a:prstGeom prst="rect">
            <a:avLst/>
          </a:prstGeom>
        </p:spPr>
        <p:txBody>
          <a:bodyPr wrap="square">
            <a:spAutoFit/>
          </a:bodyPr>
          <a:lstStyle/>
          <a:p>
            <a:pPr marL="457200" lvl="0" indent="450215" algn="just">
              <a:lnSpc>
                <a:spcPct val="150000"/>
              </a:lnSpc>
            </a:pPr>
            <a:r>
              <a:rPr lang="ru-RU" sz="1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Питер Тиль</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Американский инвестор немецкого происхождения. Сооснователь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PayPal</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 2005 году создал свой инвестиционный фонд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Fonders</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Fund</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Вкладывает средства в программное обеспечение и компьютерные игры. Самое успешное вложение -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Facebook</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50" name="Picture 6">
            <a:extLst>
              <a:ext uri="{FF2B5EF4-FFF2-40B4-BE49-F238E27FC236}">
                <a16:creationId xmlns:a16="http://schemas.microsoft.com/office/drawing/2014/main" id="{D867C02A-1794-4693-9FA1-30353059B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36" y="3870524"/>
            <a:ext cx="1716903" cy="96508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2381C1D0-D262-4FDE-B069-948CF5CF8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058" y="5041215"/>
            <a:ext cx="1714481" cy="96508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5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901507F2-7322-45F8-800D-43A7D774A4C7}"/>
              </a:ext>
            </a:extLst>
          </p:cNvPr>
          <p:cNvSpPr/>
          <p:nvPr/>
        </p:nvSpPr>
        <p:spPr>
          <a:xfrm>
            <a:off x="453081" y="683741"/>
            <a:ext cx="11302314" cy="667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0215">
              <a:lnSpc>
                <a:spcPct val="150000"/>
              </a:lnSpc>
              <a:spcAft>
                <a:spcPts val="0"/>
              </a:spcAft>
            </a:pPr>
            <a:r>
              <a:rPr lang="ru-RU" b="1">
                <a:latin typeface="Times New Roman" panose="02020603050405020304" pitchFamily="18" charset="0"/>
                <a:ea typeface="Calibri" panose="020F0502020204030204" pitchFamily="34" charset="0"/>
                <a:cs typeface="Times New Roman" panose="02020603050405020304" pitchFamily="18" charset="0"/>
              </a:rPr>
              <a:t>3. Система защиты инвесторов на финансовом рынке</a:t>
            </a:r>
            <a:endParaRPr lang="ru-RU" sz="140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DF9B459-4130-433A-BD50-B335CBEEDBCA}"/>
              </a:ext>
            </a:extLst>
          </p:cNvPr>
          <p:cNvSpPr/>
          <p:nvPr/>
        </p:nvSpPr>
        <p:spPr>
          <a:xfrm>
            <a:off x="1103870" y="1582088"/>
            <a:ext cx="9440562"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ФЗ «О защите прав и законных интересов инвесторов на рынке ценных бумаг (с изменениями на 1 апреля 2020 года)»</a:t>
            </a:r>
          </a:p>
        </p:txBody>
      </p:sp>
      <p:sp>
        <p:nvSpPr>
          <p:cNvPr id="4" name="Прямоугольник 3">
            <a:extLst>
              <a:ext uri="{FF2B5EF4-FFF2-40B4-BE49-F238E27FC236}">
                <a16:creationId xmlns:a16="http://schemas.microsoft.com/office/drawing/2014/main" id="{0759294D-BFE0-471F-9C18-3BD83A929903}"/>
              </a:ext>
            </a:extLst>
          </p:cNvPr>
          <p:cNvSpPr/>
          <p:nvPr/>
        </p:nvSpPr>
        <p:spPr>
          <a:xfrm>
            <a:off x="1103870" y="2330869"/>
            <a:ext cx="399346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https://cbr.ru/finmarkets/files/170209.pdf</a:t>
            </a:r>
            <a:endParaRPr lang="ru-RU"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0B54C559-2491-4C24-8947-927BF1EC141A}"/>
              </a:ext>
            </a:extLst>
          </p:cNvPr>
          <p:cNvSpPr/>
          <p:nvPr/>
        </p:nvSpPr>
        <p:spPr>
          <a:xfrm>
            <a:off x="1103870" y="3011214"/>
            <a:ext cx="9687627" cy="2535181"/>
          </a:xfrm>
          <a:prstGeom prst="rect">
            <a:avLst/>
          </a:prstGeom>
        </p:spPr>
        <p:txBody>
          <a:bodyPr wrap="square">
            <a:spAutoFit/>
          </a:bodyPr>
          <a:lstStyle/>
          <a:p>
            <a:pPr algn="just">
              <a:lnSpc>
                <a:spcPct val="150000"/>
              </a:lnSpc>
            </a:pPr>
            <a:r>
              <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июля 2020 года Президентом Российской Федерации </a:t>
            </a:r>
            <a:r>
              <a:rPr lang="ru-RU" dirty="0">
                <a:solidFill>
                  <a:srgbClr val="000000"/>
                </a:solidFill>
                <a:latin typeface="Times New Roman" panose="02020603050405020304" pitchFamily="18" charset="0"/>
                <a:cs typeface="Times New Roman" panose="02020603050405020304" pitchFamily="18" charset="0"/>
              </a:rPr>
              <a:t>был подписан Федеральный закон №306-ФЗ "О внесении изменений в Федеральный закон "О рынке ценных бумаг" и отдельные законодательные акты Российской Федерации" (далее – Закон), которым был введен ряд ограничений для неквалифицированных инвесторов, установлены особенности допуска иностранных ценных бумаг к обращению на российских биржах и др.</a:t>
            </a:r>
          </a:p>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Поправки в закон «О рынке ценных бумаг», вступят в силу 1 апреля 2022 года.</a:t>
            </a:r>
          </a:p>
        </p:txBody>
      </p:sp>
    </p:spTree>
    <p:extLst>
      <p:ext uri="{BB962C8B-B14F-4D97-AF65-F5344CB8AC3E}">
        <p14:creationId xmlns:p14="http://schemas.microsoft.com/office/powerpoint/2010/main" val="46915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B6329F2-9407-43FB-B1DD-F9A910D01987}"/>
              </a:ext>
            </a:extLst>
          </p:cNvPr>
          <p:cNvSpPr/>
          <p:nvPr/>
        </p:nvSpPr>
        <p:spPr>
          <a:xfrm>
            <a:off x="1797269" y="661841"/>
            <a:ext cx="9020503" cy="463397"/>
          </a:xfrm>
          <a:prstGeom prst="rect">
            <a:avLst/>
          </a:prstGeom>
        </p:spPr>
        <p:txBody>
          <a:bodyPr wrap="square">
            <a:spAutoFit/>
          </a:bodyPr>
          <a:lstStyle/>
          <a:p>
            <a:pPr indent="450215" algn="just">
              <a:lnSpc>
                <a:spcPct val="150000"/>
              </a:lnSpc>
              <a:spcAft>
                <a:spcPts val="0"/>
              </a:spcAft>
            </a:pP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 соответствии с новым законом инвесторы разделяются на две категории:</a:t>
            </a:r>
            <a:endParaRPr lang="ru-RU" sz="1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99FF84C2-47AC-4950-B3F0-4C40028EA97F}"/>
              </a:ext>
            </a:extLst>
          </p:cNvPr>
          <p:cNvSpPr/>
          <p:nvPr/>
        </p:nvSpPr>
        <p:spPr>
          <a:xfrm>
            <a:off x="517633" y="1308955"/>
            <a:ext cx="10991193" cy="878895"/>
          </a:xfrm>
          <a:prstGeom prst="rect">
            <a:avLst/>
          </a:prstGeom>
        </p:spPr>
        <p:txBody>
          <a:bodyPr wrap="square">
            <a:spAutoFit/>
          </a:bodyPr>
          <a:lstStyle/>
          <a:p>
            <a:pPr indent="450215" algn="just">
              <a:lnSpc>
                <a:spcPct val="150000"/>
              </a:lnSpc>
              <a:spcAft>
                <a:spcPts val="0"/>
              </a:spcAft>
            </a:pPr>
            <a:r>
              <a:rPr lang="ru-RU"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Неквалифицированные инвесторы</a:t>
            </a: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те, кто не обладает специальными знаниями в области фондового рынка, но хотел бы приумножить капитал посредством вложений в ценные бумаги.</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5DDC92E-7BC7-4DD0-835A-50EC2AC0A378}"/>
              </a:ext>
            </a:extLst>
          </p:cNvPr>
          <p:cNvSpPr/>
          <p:nvPr/>
        </p:nvSpPr>
        <p:spPr>
          <a:xfrm>
            <a:off x="517633" y="2371567"/>
            <a:ext cx="10573407" cy="3372077"/>
          </a:xfrm>
          <a:prstGeom prst="rect">
            <a:avLst/>
          </a:prstGeom>
        </p:spPr>
        <p:txBody>
          <a:bodyPr wrap="square">
            <a:spAutoFit/>
          </a:bodyPr>
          <a:lstStyle/>
          <a:p>
            <a:pPr indent="450215" algn="just">
              <a:lnSpc>
                <a:spcPct val="150000"/>
              </a:lnSpc>
              <a:spcAft>
                <a:spcPts val="0"/>
              </a:spcAft>
            </a:pP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Неквалифицированные инвесторы  «</a:t>
            </a:r>
            <a:r>
              <a:rPr lang="ru-RU"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НЕКВАЛЫ</a:t>
            </a: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смогут покупать только простые и надёжные финансовые инструменты:</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акции специального котировального списка. Например, облигации Центробанка, «Почты России», РОСНАНО и других российских компаний;</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облигации федерального займа – государственные ценные бумаги;</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простые облигации российских эмитентов, например, банков;</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паи открытых и интервальных биржевых ПИФов;</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некоторые ценные бумаги иностранных компаний. В предварительном списке Центробанка 40 индексов, среди которых NASDAQ−100 и S&amp;P – крупнейшие по капитализации компании США.</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49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4C12DD88-5154-4D6B-85C1-6FF26834E3DB}"/>
              </a:ext>
            </a:extLst>
          </p:cNvPr>
          <p:cNvSpPr/>
          <p:nvPr/>
        </p:nvSpPr>
        <p:spPr>
          <a:xfrm>
            <a:off x="436605" y="650789"/>
            <a:ext cx="10527957" cy="6837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0215" algn="just">
              <a:lnSpc>
                <a:spcPct val="150000"/>
              </a:lnSpc>
              <a:spcAft>
                <a:spcPts val="0"/>
              </a:spcAft>
            </a:pPr>
            <a:r>
              <a:rPr lang="ru-RU" b="1">
                <a:latin typeface="Times New Roman" panose="02020603050405020304" pitchFamily="18" charset="0"/>
                <a:ea typeface="Calibri" panose="020F0502020204030204" pitchFamily="34" charset="0"/>
                <a:cs typeface="Times New Roman" panose="02020603050405020304" pitchFamily="18" charset="0"/>
              </a:rPr>
              <a:t>1. Финансовые инвестиции. </a:t>
            </a:r>
            <a:endParaRPr lang="ru-RU" sz="140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9EE0845E-2509-4603-96B2-34D540DE3AF2}"/>
              </a:ext>
            </a:extLst>
          </p:cNvPr>
          <p:cNvSpPr/>
          <p:nvPr/>
        </p:nvSpPr>
        <p:spPr>
          <a:xfrm>
            <a:off x="1441231" y="1989554"/>
            <a:ext cx="6096000" cy="878895"/>
          </a:xfrm>
          <a:prstGeom prst="rect">
            <a:avLst/>
          </a:prstGeom>
        </p:spPr>
        <p:txBody>
          <a:bodyPr>
            <a:spAutoFit/>
          </a:bodyPr>
          <a:lstStyle/>
          <a:p>
            <a:pPr marL="342900" lvl="0" indent="-342900" algn="just">
              <a:lnSpc>
                <a:spcPct val="150000"/>
              </a:lnSpc>
              <a:spcAft>
                <a:spcPts val="0"/>
              </a:spcAft>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Реальные инвестиции;</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Финансовые инвестиции.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AD41627F-39C5-4C78-855E-7B1E76CCD64C}"/>
              </a:ext>
            </a:extLst>
          </p:cNvPr>
          <p:cNvSpPr/>
          <p:nvPr/>
        </p:nvSpPr>
        <p:spPr>
          <a:xfrm>
            <a:off x="1251371" y="1592705"/>
            <a:ext cx="6475721" cy="64633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cs typeface="Times New Roman" panose="02020603050405020304" pitchFamily="18" charset="0"/>
              </a:rPr>
              <a:t>Все инвестиции, </a:t>
            </a:r>
            <a:r>
              <a:rPr lang="ru-RU" dirty="0">
                <a:latin typeface="Times New Roman" panose="02020603050405020304" pitchFamily="18" charset="0"/>
                <a:cs typeface="Times New Roman" panose="02020603050405020304" pitchFamily="18" charset="0"/>
              </a:rPr>
              <a:t>делятся на две основных составляющих:</a:t>
            </a:r>
          </a:p>
          <a:p>
            <a:endParaRPr lang="ru-RU" dirty="0"/>
          </a:p>
        </p:txBody>
      </p:sp>
      <p:sp>
        <p:nvSpPr>
          <p:cNvPr id="5" name="Прямоугольник: скругленные углы 4">
            <a:extLst>
              <a:ext uri="{FF2B5EF4-FFF2-40B4-BE49-F238E27FC236}">
                <a16:creationId xmlns:a16="http://schemas.microsoft.com/office/drawing/2014/main" id="{25A01BA1-0F0B-459C-8A84-9137545373D5}"/>
              </a:ext>
            </a:extLst>
          </p:cNvPr>
          <p:cNvSpPr/>
          <p:nvPr/>
        </p:nvSpPr>
        <p:spPr>
          <a:xfrm>
            <a:off x="560173" y="2868449"/>
            <a:ext cx="10898659" cy="14152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Реальные инвестиции</a:t>
            </a: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предполагают непосредственное вложение средств в ту или иную сферу деятельности (в производство, в бизнес, в инфраструктуру и т. п.). Средства вкладываются напрямую, без использования разного рода финансовых инструментов.</a:t>
            </a:r>
            <a:endParaRPr lang="ru-RU" sz="140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B373A44E-CF10-4CA1-B2F9-CC3620CD2DC5}"/>
              </a:ext>
            </a:extLst>
          </p:cNvPr>
          <p:cNvSpPr/>
          <p:nvPr/>
        </p:nvSpPr>
        <p:spPr>
          <a:xfrm>
            <a:off x="560173" y="4402368"/>
            <a:ext cx="10898659" cy="20231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Финансовые инвестиции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представляют собой вложение денежных средств в разного рода финансовые инструменты, такие, например, как: акции, облигации, банковские депозиты, драгоценные металлы и т. п. Основной целью финансовых инвестиций является, как правило, получение определённого дохода. Но в ряде случаев, такие инвестиции осуществляются с целью приобретения определённого влияния на объект инвестирования.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04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B8200BC-3B73-45CB-8F7A-249EF45990F7}"/>
              </a:ext>
            </a:extLst>
          </p:cNvPr>
          <p:cNvSpPr/>
          <p:nvPr/>
        </p:nvSpPr>
        <p:spPr>
          <a:xfrm>
            <a:off x="528146" y="795167"/>
            <a:ext cx="10980682" cy="3135730"/>
          </a:xfrm>
          <a:prstGeom prst="rect">
            <a:avLst/>
          </a:prstGeom>
        </p:spPr>
        <p:txBody>
          <a:bodyPr wrap="square">
            <a:spAutoFit/>
          </a:bodyPr>
          <a:lstStyle/>
          <a:p>
            <a:pPr indent="457200">
              <a:lnSpc>
                <a:spcPct val="150000"/>
              </a:lnSpc>
            </a:pP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Неквалифицированные инвесторы  </a:t>
            </a:r>
            <a:r>
              <a:rPr lang="ru-RU"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несмогут</a:t>
            </a: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приобрести:</a:t>
            </a:r>
          </a:p>
          <a:p>
            <a:pPr indent="457200">
              <a:lnSpc>
                <a:spcPct val="150000"/>
              </a:lnSpc>
            </a:pPr>
            <a:endParaRPr lang="ru-RU" sz="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150000"/>
              </a:lnSpc>
              <a:buFont typeface="Wingdings" panose="05000000000000000000" pitchFamily="2" charset="2"/>
              <a:buChar char="ü"/>
            </a:pP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производные финансовые инструменты – фьючерсы и опционы;</a:t>
            </a:r>
          </a:p>
          <a:p>
            <a:pPr indent="457200">
              <a:lnSpc>
                <a:spcPct val="150000"/>
              </a:lnSpc>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облигации «мусорного» рейтинга (ниже BB– по российской шкале) и вовсе без рейтинга;</a:t>
            </a:r>
          </a:p>
          <a:p>
            <a:pPr indent="457200">
              <a:lnSpc>
                <a:spcPct val="150000"/>
              </a:lnSpc>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акции и долговые инструменты на внебиржевом рынке;</a:t>
            </a:r>
          </a:p>
          <a:p>
            <a:pPr indent="457200">
              <a:lnSpc>
                <a:spcPct val="150000"/>
              </a:lnSpc>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акции 3-го </a:t>
            </a:r>
            <a:r>
              <a:rPr lang="ru-RU" dirty="0" err="1">
                <a:solidFill>
                  <a:srgbClr val="002060"/>
                </a:solidFill>
                <a:latin typeface="Times New Roman" panose="02020603050405020304" pitchFamily="18" charset="0"/>
                <a:cs typeface="Times New Roman" panose="02020603050405020304" pitchFamily="18" charset="0"/>
              </a:rPr>
              <a:t>некотировального</a:t>
            </a:r>
            <a:r>
              <a:rPr lang="ru-RU" dirty="0">
                <a:solidFill>
                  <a:srgbClr val="002060"/>
                </a:solidFill>
                <a:latin typeface="Times New Roman" panose="02020603050405020304" pitchFamily="18" charset="0"/>
                <a:cs typeface="Times New Roman" panose="02020603050405020304" pitchFamily="18" charset="0"/>
              </a:rPr>
              <a:t> уровня </a:t>
            </a:r>
            <a:r>
              <a:rPr lang="ru-RU" dirty="0" err="1">
                <a:solidFill>
                  <a:srgbClr val="002060"/>
                </a:solidFill>
                <a:latin typeface="Times New Roman" panose="02020603050405020304" pitchFamily="18" charset="0"/>
                <a:cs typeface="Times New Roman" panose="02020603050405020304" pitchFamily="18" charset="0"/>
              </a:rPr>
              <a:t>Мосбиржи</a:t>
            </a:r>
            <a:r>
              <a:rPr lang="ru-RU" dirty="0">
                <a:solidFill>
                  <a:srgbClr val="002060"/>
                </a:solidFill>
                <a:latin typeface="Times New Roman" panose="02020603050405020304" pitchFamily="18" charset="0"/>
                <a:cs typeface="Times New Roman" panose="02020603050405020304" pitchFamily="18" charset="0"/>
              </a:rPr>
              <a:t>;</a:t>
            </a:r>
          </a:p>
          <a:p>
            <a:pPr indent="457200">
              <a:lnSpc>
                <a:spcPct val="150000"/>
              </a:lnSpc>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паи закрытых ПИФов, в том числе обращающихся на бирже;</a:t>
            </a:r>
          </a:p>
          <a:p>
            <a:pPr indent="457200">
              <a:lnSpc>
                <a:spcPct val="150000"/>
              </a:lnSpc>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иностранные бумаги, не входящие в «разрешенные» индексы.</a:t>
            </a:r>
          </a:p>
        </p:txBody>
      </p:sp>
      <p:sp>
        <p:nvSpPr>
          <p:cNvPr id="3" name="Прямоугольник 2">
            <a:extLst>
              <a:ext uri="{FF2B5EF4-FFF2-40B4-BE49-F238E27FC236}">
                <a16:creationId xmlns:a16="http://schemas.microsoft.com/office/drawing/2014/main" id="{9595D4AB-31A2-4D85-B4CD-15C4907DCF5A}"/>
              </a:ext>
            </a:extLst>
          </p:cNvPr>
          <p:cNvSpPr/>
          <p:nvPr/>
        </p:nvSpPr>
        <p:spPr>
          <a:xfrm>
            <a:off x="528144" y="4175658"/>
            <a:ext cx="11169869" cy="1289071"/>
          </a:xfrm>
          <a:prstGeom prst="rect">
            <a:avLst/>
          </a:prstGeom>
        </p:spPr>
        <p:txBody>
          <a:bodyPr wrap="square">
            <a:spAutoFit/>
          </a:bodyPr>
          <a:lstStyle/>
          <a:p>
            <a:pPr indent="457200">
              <a:lnSpc>
                <a:spcPct val="150000"/>
              </a:lnSpc>
            </a:pPr>
            <a:r>
              <a:rPr lang="ru-RU" dirty="0">
                <a:solidFill>
                  <a:srgbClr val="002060"/>
                </a:solidFill>
                <a:latin typeface="Times New Roman" panose="02020603050405020304" pitchFamily="18" charset="0"/>
                <a:cs typeface="Times New Roman" panose="02020603050405020304" pitchFamily="18" charset="0"/>
              </a:rPr>
              <a:t>По новому закону неквалифицированные инвесторы смогут участвовать в IPO, в том числе иностранных компаний. Но – при условии, что выходящие на IPO компании будут </a:t>
            </a:r>
            <a:r>
              <a:rPr lang="ru-RU" dirty="0" err="1">
                <a:solidFill>
                  <a:srgbClr val="002060"/>
                </a:solidFill>
                <a:latin typeface="Times New Roman" panose="02020603050405020304" pitchFamily="18" charset="0"/>
                <a:cs typeface="Times New Roman" panose="02020603050405020304" pitchFamily="18" charset="0"/>
              </a:rPr>
              <a:t>листинговаться</a:t>
            </a:r>
            <a:r>
              <a:rPr lang="ru-RU" dirty="0">
                <a:solidFill>
                  <a:srgbClr val="002060"/>
                </a:solidFill>
                <a:latin typeface="Times New Roman" panose="02020603050405020304" pitchFamily="18" charset="0"/>
                <a:cs typeface="Times New Roman" panose="02020603050405020304" pitchFamily="18" charset="0"/>
              </a:rPr>
              <a:t> в котировальных списках Московской биржи. Для этого даже не придется проходить тестирование.</a:t>
            </a:r>
          </a:p>
        </p:txBody>
      </p:sp>
      <p:sp>
        <p:nvSpPr>
          <p:cNvPr id="4" name="Прямоугольник 3">
            <a:extLst>
              <a:ext uri="{FF2B5EF4-FFF2-40B4-BE49-F238E27FC236}">
                <a16:creationId xmlns:a16="http://schemas.microsoft.com/office/drawing/2014/main" id="{BA709470-5112-4013-9BCF-90F6AC9B3700}"/>
              </a:ext>
            </a:extLst>
          </p:cNvPr>
          <p:cNvSpPr/>
          <p:nvPr/>
        </p:nvSpPr>
        <p:spPr>
          <a:xfrm>
            <a:off x="959069" y="5918877"/>
            <a:ext cx="10423634" cy="369332"/>
          </a:xfrm>
          <a:prstGeom prst="rect">
            <a:avLst/>
          </a:prstGeom>
        </p:spPr>
        <p:txBody>
          <a:bodyPr wrap="square">
            <a:spAutoFit/>
          </a:bodyPr>
          <a:lstStyle/>
          <a:p>
            <a:r>
              <a:rPr lang="ru-RU" dirty="0">
                <a:solidFill>
                  <a:srgbClr val="C00000"/>
                </a:solidFill>
                <a:latin typeface="Times New Roman" panose="02020603050405020304" pitchFamily="18" charset="0"/>
                <a:cs typeface="Times New Roman" panose="02020603050405020304" pitchFamily="18" charset="0"/>
              </a:rPr>
              <a:t>Чтобы приобрести более рисковые инструменты, придётся проходить тестирование у брокера.</a:t>
            </a:r>
          </a:p>
        </p:txBody>
      </p:sp>
    </p:spTree>
    <p:extLst>
      <p:ext uri="{BB962C8B-B14F-4D97-AF65-F5344CB8AC3E}">
        <p14:creationId xmlns:p14="http://schemas.microsoft.com/office/powerpoint/2010/main" val="354378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05ADD08-9A83-417C-B3D7-4F5E6FD6E36B}"/>
              </a:ext>
            </a:extLst>
          </p:cNvPr>
          <p:cNvSpPr/>
          <p:nvPr/>
        </p:nvSpPr>
        <p:spPr>
          <a:xfrm>
            <a:off x="391510" y="676690"/>
            <a:ext cx="11353800" cy="1711366"/>
          </a:xfrm>
          <a:prstGeom prst="rect">
            <a:avLst/>
          </a:prstGeom>
        </p:spPr>
        <p:txBody>
          <a:bodyPr wrap="square">
            <a:spAutoFit/>
          </a:bodyPr>
          <a:lstStyle/>
          <a:p>
            <a:pPr indent="450215" algn="just">
              <a:lnSpc>
                <a:spcPct val="150000"/>
              </a:lnSpc>
              <a:spcAft>
                <a:spcPts val="0"/>
              </a:spcAft>
            </a:pP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Тестирование инвесторов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идея Центробанка. В настоящее время разрабатываются тесты совместно с Национальной ассоциацией участников финансового рынка (НАУФОР) и Национальной финансовой ассоциацией (НФА). Планируется 6−7 тестов по каждой группе финансовых инструментов и видов сделок.</a:t>
            </a:r>
          </a:p>
          <a:p>
            <a:pPr indent="450215" algn="just">
              <a:lnSpc>
                <a:spcPct val="150000"/>
              </a:lnSpc>
              <a:spcAft>
                <a:spcPts val="0"/>
              </a:spcAft>
            </a:pP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4E495F9E-858B-4001-8171-DA3E6E3D32C3}"/>
              </a:ext>
            </a:extLst>
          </p:cNvPr>
          <p:cNvSpPr/>
          <p:nvPr/>
        </p:nvSpPr>
        <p:spPr>
          <a:xfrm>
            <a:off x="321879" y="2140831"/>
            <a:ext cx="11493062" cy="3366563"/>
          </a:xfrm>
          <a:prstGeom prst="rect">
            <a:avLst/>
          </a:prstGeom>
        </p:spPr>
        <p:txBody>
          <a:bodyPr wrap="square">
            <a:spAutoFit/>
          </a:bodyPr>
          <a:lstStyle/>
          <a:p>
            <a:pPr indent="450000">
              <a:lnSpc>
                <a:spcPct val="150000"/>
              </a:lnSpc>
            </a:pPr>
            <a:r>
              <a:rPr lang="ru-RU" dirty="0">
                <a:solidFill>
                  <a:srgbClr val="002060"/>
                </a:solidFill>
                <a:latin typeface="Times New Roman" panose="02020603050405020304" pitchFamily="18" charset="0"/>
                <a:cs typeface="Times New Roman" panose="02020603050405020304" pitchFamily="18" charset="0"/>
              </a:rPr>
              <a:t>Тестирование будет </a:t>
            </a:r>
            <a:r>
              <a:rPr lang="ru-RU" b="1" dirty="0">
                <a:solidFill>
                  <a:srgbClr val="002060"/>
                </a:solidFill>
                <a:latin typeface="Times New Roman" panose="02020603050405020304" pitchFamily="18" charset="0"/>
                <a:cs typeface="Times New Roman" panose="02020603050405020304" pitchFamily="18" charset="0"/>
              </a:rPr>
              <a:t>бесплатным</a:t>
            </a:r>
            <a:r>
              <a:rPr lang="ru-RU" dirty="0">
                <a:solidFill>
                  <a:srgbClr val="002060"/>
                </a:solidFill>
                <a:latin typeface="Times New Roman" panose="02020603050405020304" pitchFamily="18" charset="0"/>
                <a:cs typeface="Times New Roman" panose="02020603050405020304" pitchFamily="18" charset="0"/>
              </a:rPr>
              <a:t>. Его проведение – задача участника рынка ценных бумаг. Если брокер нарушит правила «экзамена», то либо вернёт клиенту деньги, либо выкупит обратно финансовый инструмент.</a:t>
            </a:r>
          </a:p>
          <a:p>
            <a:pPr indent="450000">
              <a:lnSpc>
                <a:spcPct val="150000"/>
              </a:lnSpc>
            </a:pPr>
            <a:r>
              <a:rPr lang="ru-RU" dirty="0">
                <a:solidFill>
                  <a:srgbClr val="002060"/>
                </a:solidFill>
                <a:latin typeface="Times New Roman" panose="02020603050405020304" pitchFamily="18" charset="0"/>
                <a:cs typeface="Times New Roman" panose="02020603050405020304" pitchFamily="18" charset="0"/>
              </a:rPr>
              <a:t>Тестирование </a:t>
            </a:r>
            <a:r>
              <a:rPr lang="ru-RU" b="1" dirty="0">
                <a:solidFill>
                  <a:srgbClr val="002060"/>
                </a:solidFill>
                <a:latin typeface="Times New Roman" panose="02020603050405020304" pitchFamily="18" charset="0"/>
                <a:cs typeface="Times New Roman" panose="02020603050405020304" pitchFamily="18" charset="0"/>
              </a:rPr>
              <a:t>не обязательное</a:t>
            </a:r>
            <a:r>
              <a:rPr lang="ru-RU" dirty="0">
                <a:solidFill>
                  <a:srgbClr val="002060"/>
                </a:solidFill>
                <a:latin typeface="Times New Roman" panose="02020603050405020304" pitchFamily="18" charset="0"/>
                <a:cs typeface="Times New Roman" panose="02020603050405020304" pitchFamily="18" charset="0"/>
              </a:rPr>
              <a:t>. Но, если инвестор не пройдёт «экзамен», брокер получает право отказать ему в обслуживании. </a:t>
            </a:r>
          </a:p>
          <a:p>
            <a:pPr indent="450000">
              <a:lnSpc>
                <a:spcPct val="150000"/>
              </a:lnSpc>
            </a:pPr>
            <a:r>
              <a:rPr lang="ru-RU" dirty="0">
                <a:solidFill>
                  <a:srgbClr val="002060"/>
                </a:solidFill>
                <a:latin typeface="Times New Roman" panose="02020603050405020304" pitchFamily="18" charset="0"/>
                <a:cs typeface="Times New Roman" panose="02020603050405020304" pitchFamily="18" charset="0"/>
              </a:rPr>
              <a:t>Если не получится сдать повторно, то он может воспользоваться правом «последнего слова» и приобрести ценные бумаги. Для этого придётся подписать документ у брокера, что неквалифицированный игрок биржи в осведомлен о всех возможных рисках. Брокер должен хранить подтверждение минимум </a:t>
            </a:r>
            <a:r>
              <a:rPr lang="ru-RU" dirty="0">
                <a:solidFill>
                  <a:srgbClr val="C00000"/>
                </a:solidFill>
                <a:latin typeface="Times New Roman" panose="02020603050405020304" pitchFamily="18" charset="0"/>
                <a:cs typeface="Times New Roman" panose="02020603050405020304" pitchFamily="18" charset="0"/>
              </a:rPr>
              <a:t>3</a:t>
            </a:r>
            <a:r>
              <a:rPr lang="ru-RU" dirty="0">
                <a:solidFill>
                  <a:srgbClr val="002060"/>
                </a:solidFill>
                <a:latin typeface="Times New Roman" panose="02020603050405020304" pitchFamily="18" charset="0"/>
                <a:cs typeface="Times New Roman" panose="02020603050405020304" pitchFamily="18" charset="0"/>
              </a:rPr>
              <a:t> </a:t>
            </a:r>
            <a:r>
              <a:rPr lang="ru-RU" dirty="0">
                <a:solidFill>
                  <a:srgbClr val="C00000"/>
                </a:solidFill>
                <a:latin typeface="Times New Roman" panose="02020603050405020304" pitchFamily="18" charset="0"/>
                <a:cs typeface="Times New Roman" panose="02020603050405020304" pitchFamily="18" charset="0"/>
              </a:rPr>
              <a:t>года</a:t>
            </a:r>
            <a:r>
              <a:rPr lang="ru-RU" dirty="0">
                <a:solidFill>
                  <a:srgbClr val="002060"/>
                </a:solidFill>
                <a:latin typeface="Times New Roman" panose="02020603050405020304" pitchFamily="18" charset="0"/>
                <a:cs typeface="Times New Roman" panose="02020603050405020304" pitchFamily="18" charset="0"/>
              </a:rPr>
              <a:t>. Сумма сделок будет ограничена </a:t>
            </a:r>
            <a:r>
              <a:rPr lang="ru-RU" dirty="0">
                <a:solidFill>
                  <a:srgbClr val="C00000"/>
                </a:solidFill>
                <a:latin typeface="Times New Roman" panose="02020603050405020304" pitchFamily="18" charset="0"/>
                <a:cs typeface="Times New Roman" panose="02020603050405020304" pitchFamily="18" charset="0"/>
              </a:rPr>
              <a:t>100 тыс. рублей.</a:t>
            </a:r>
          </a:p>
        </p:txBody>
      </p:sp>
    </p:spTree>
    <p:extLst>
      <p:ext uri="{BB962C8B-B14F-4D97-AF65-F5344CB8AC3E}">
        <p14:creationId xmlns:p14="http://schemas.microsoft.com/office/powerpoint/2010/main" val="92694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FE69A3C-4DBE-4238-9A45-8DD73C0235AD}"/>
              </a:ext>
            </a:extLst>
          </p:cNvPr>
          <p:cNvSpPr/>
          <p:nvPr/>
        </p:nvSpPr>
        <p:spPr>
          <a:xfrm>
            <a:off x="659523" y="660952"/>
            <a:ext cx="11093669" cy="878895"/>
          </a:xfrm>
          <a:prstGeom prst="rect">
            <a:avLst/>
          </a:prstGeom>
        </p:spPr>
        <p:txBody>
          <a:bodyPr wrap="square">
            <a:spAutoFit/>
          </a:bodyPr>
          <a:lstStyle/>
          <a:p>
            <a:pPr indent="450215" algn="just">
              <a:lnSpc>
                <a:spcPct val="150000"/>
              </a:lnSpc>
              <a:spcAft>
                <a:spcPts val="0"/>
              </a:spcAft>
            </a:pPr>
            <a:r>
              <a:rPr lang="ru-RU"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Квалифицированные инвесторы</a:t>
            </a: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это те, кто обладает неким опытом торговли на бирже и работой с финансовыми инструментами, поэтому им дают доступ к более рисковым активам.</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CA922873-9437-46CF-ACB9-DA2DFBB25199}"/>
              </a:ext>
            </a:extLst>
          </p:cNvPr>
          <p:cNvSpPr/>
          <p:nvPr/>
        </p:nvSpPr>
        <p:spPr>
          <a:xfrm>
            <a:off x="204951" y="1539847"/>
            <a:ext cx="11650717" cy="5049331"/>
          </a:xfrm>
          <a:prstGeom prst="rect">
            <a:avLst/>
          </a:prstGeom>
        </p:spPr>
        <p:txBody>
          <a:bodyPr wrap="square">
            <a:spAutoFit/>
          </a:bodyPr>
          <a:lstStyle/>
          <a:p>
            <a:pPr indent="457200">
              <a:lnSpc>
                <a:spcPct val="120000"/>
              </a:lnSpc>
              <a:buFont typeface="Arial" panose="020B0604020202020204" pitchFamily="34" charset="0"/>
              <a:buChar char="•"/>
            </a:pPr>
            <a:r>
              <a:rPr lang="ru-RU" b="1" dirty="0">
                <a:solidFill>
                  <a:srgbClr val="002060"/>
                </a:solidFill>
                <a:latin typeface="Times New Roman" panose="02020603050405020304" pitchFamily="18" charset="0"/>
                <a:cs typeface="Times New Roman" panose="02020603050405020304" pitchFamily="18" charset="0"/>
              </a:rPr>
              <a:t> размер имущества</a:t>
            </a:r>
            <a:r>
              <a:rPr lang="ru-RU" dirty="0">
                <a:solidFill>
                  <a:srgbClr val="002060"/>
                </a:solidFill>
                <a:latin typeface="Times New Roman" panose="02020603050405020304" pitchFamily="18" charset="0"/>
                <a:cs typeface="Times New Roman" panose="02020603050405020304" pitchFamily="18" charset="0"/>
              </a:rPr>
              <a:t>: активы не менее 6 млн рублей (согласно Указанию Центробанка N 3629-У «О признании лиц квалифицированными инвесторами и порядке ведения реестра лиц, признанных квалифицированными инвесторами»). Это необязательно ценные бумаги. Допустим, вы продали квартиру, в которой не живёте, и теперь обладаете нужной суммой;</a:t>
            </a:r>
          </a:p>
          <a:p>
            <a:pPr indent="457200">
              <a:lnSpc>
                <a:spcPct val="120000"/>
              </a:lnSpc>
              <a:buFont typeface="Arial" panose="020B0604020202020204" pitchFamily="34" charset="0"/>
              <a:buChar char="•"/>
            </a:pPr>
            <a:endParaRPr lang="ru-RU" dirty="0">
              <a:solidFill>
                <a:srgbClr val="002060"/>
              </a:solidFill>
              <a:latin typeface="Times New Roman" panose="02020603050405020304" pitchFamily="18" charset="0"/>
              <a:cs typeface="Times New Roman" panose="02020603050405020304" pitchFamily="18" charset="0"/>
            </a:endParaRPr>
          </a:p>
          <a:p>
            <a:pPr indent="457200">
              <a:lnSpc>
                <a:spcPct val="120000"/>
              </a:lnSpc>
              <a:buFont typeface="Arial" panose="020B0604020202020204" pitchFamily="34" charset="0"/>
              <a:buChar char="•"/>
            </a:pPr>
            <a:r>
              <a:rPr lang="ru-RU" b="1" dirty="0">
                <a:solidFill>
                  <a:srgbClr val="002060"/>
                </a:solidFill>
                <a:latin typeface="Times New Roman" panose="02020603050405020304" pitchFamily="18" charset="0"/>
                <a:cs typeface="Times New Roman" panose="02020603050405020304" pitchFamily="18" charset="0"/>
              </a:rPr>
              <a:t> опыт работы</a:t>
            </a:r>
            <a:r>
              <a:rPr lang="ru-RU" dirty="0">
                <a:solidFill>
                  <a:srgbClr val="002060"/>
                </a:solidFill>
                <a:latin typeface="Times New Roman" panose="02020603050405020304" pitchFamily="18" charset="0"/>
                <a:cs typeface="Times New Roman" panose="02020603050405020304" pitchFamily="18" charset="0"/>
              </a:rPr>
              <a:t>: минимум 2 года работы в компании-профессиональном участнике рынка ценных бумаг. Список организаций есть на сайте ЦБ;</a:t>
            </a:r>
          </a:p>
          <a:p>
            <a:pPr indent="457200">
              <a:lnSpc>
                <a:spcPct val="120000"/>
              </a:lnSpc>
              <a:buFont typeface="Arial" panose="020B0604020202020204" pitchFamily="34" charset="0"/>
              <a:buChar char="•"/>
            </a:pPr>
            <a:endParaRPr lang="ru-RU" dirty="0">
              <a:solidFill>
                <a:srgbClr val="002060"/>
              </a:solidFill>
              <a:latin typeface="Times New Roman" panose="02020603050405020304" pitchFamily="18" charset="0"/>
              <a:cs typeface="Times New Roman" panose="02020603050405020304" pitchFamily="18" charset="0"/>
            </a:endParaRPr>
          </a:p>
          <a:p>
            <a:pPr indent="457200">
              <a:lnSpc>
                <a:spcPct val="120000"/>
              </a:lnSpc>
              <a:buFont typeface="Arial" panose="020B0604020202020204" pitchFamily="34" charset="0"/>
              <a:buChar char="•"/>
            </a:pPr>
            <a:r>
              <a:rPr lang="ru-RU" b="1" dirty="0">
                <a:solidFill>
                  <a:srgbClr val="002060"/>
                </a:solidFill>
                <a:latin typeface="Times New Roman" panose="02020603050405020304" pitchFamily="18" charset="0"/>
                <a:cs typeface="Times New Roman" panose="02020603050405020304" pitchFamily="18" charset="0"/>
              </a:rPr>
              <a:t> образование:</a:t>
            </a:r>
            <a:r>
              <a:rPr lang="ru-RU" dirty="0">
                <a:solidFill>
                  <a:srgbClr val="002060"/>
                </a:solidFill>
                <a:latin typeface="Times New Roman" panose="02020603050405020304" pitchFamily="18" charset="0"/>
                <a:cs typeface="Times New Roman" panose="02020603050405020304" pitchFamily="18" charset="0"/>
              </a:rPr>
              <a:t> высшее экономическое образование или квалификационный аттестат специалиста финансового рынка, аудитора, страхового актуария. Или сертификаты CFA, CIIA, FRM;</a:t>
            </a:r>
          </a:p>
          <a:p>
            <a:pPr indent="457200">
              <a:lnSpc>
                <a:spcPct val="120000"/>
              </a:lnSpc>
              <a:buFont typeface="Arial" panose="020B0604020202020204" pitchFamily="34" charset="0"/>
              <a:buChar char="•"/>
            </a:pPr>
            <a:r>
              <a:rPr lang="ru-RU" b="1" dirty="0">
                <a:solidFill>
                  <a:srgbClr val="002060"/>
                </a:solidFill>
                <a:latin typeface="Times New Roman" panose="02020603050405020304" pitchFamily="18" charset="0"/>
                <a:cs typeface="Times New Roman" panose="02020603050405020304" pitchFamily="18" charset="0"/>
              </a:rPr>
              <a:t> активность</a:t>
            </a:r>
            <a:r>
              <a:rPr lang="ru-RU" dirty="0">
                <a:solidFill>
                  <a:srgbClr val="002060"/>
                </a:solidFill>
                <a:latin typeface="Times New Roman" panose="02020603050405020304" pitchFamily="18" charset="0"/>
                <a:cs typeface="Times New Roman" panose="02020603050405020304" pitchFamily="18" charset="0"/>
              </a:rPr>
              <a:t>: минимум 1 сделка в месяц, 10 сделок в квартал в течение года на сумму не менее 6 млн рублей. Успешность не важна.</a:t>
            </a:r>
          </a:p>
          <a:p>
            <a:pPr indent="457200">
              <a:lnSpc>
                <a:spcPct val="120000"/>
              </a:lnSpc>
            </a:pPr>
            <a:endParaRPr lang="ru-RU" dirty="0">
              <a:solidFill>
                <a:srgbClr val="002060"/>
              </a:solidFill>
              <a:latin typeface="Times New Roman" panose="02020603050405020304" pitchFamily="18" charset="0"/>
              <a:cs typeface="Times New Roman" panose="02020603050405020304" pitchFamily="18" charset="0"/>
            </a:endParaRPr>
          </a:p>
          <a:p>
            <a:pPr indent="457200">
              <a:lnSpc>
                <a:spcPct val="120000"/>
              </a:lnSpc>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 Квалифицированными инвесторами также признают </a:t>
            </a:r>
            <a:r>
              <a:rPr lang="ru-RU" b="1" dirty="0">
                <a:solidFill>
                  <a:srgbClr val="002060"/>
                </a:solidFill>
                <a:latin typeface="Times New Roman" panose="02020603050405020304" pitchFamily="18" charset="0"/>
                <a:cs typeface="Times New Roman" panose="02020603050405020304" pitchFamily="18" charset="0"/>
              </a:rPr>
              <a:t>коммерческие организации</a:t>
            </a:r>
            <a:r>
              <a:rPr lang="ru-RU" dirty="0">
                <a:solidFill>
                  <a:srgbClr val="002060"/>
                </a:solidFill>
                <a:latin typeface="Times New Roman" panose="02020603050405020304" pitchFamily="18" charset="0"/>
                <a:cs typeface="Times New Roman" panose="02020603050405020304" pitchFamily="18" charset="0"/>
              </a:rPr>
              <a:t>. </a:t>
            </a:r>
            <a:r>
              <a:rPr lang="ru-RU" i="1" dirty="0">
                <a:solidFill>
                  <a:srgbClr val="C00000"/>
                </a:solidFill>
                <a:latin typeface="Times New Roman" panose="02020603050405020304" pitchFamily="18" charset="0"/>
                <a:cs typeface="Times New Roman" panose="02020603050405020304" pitchFamily="18" charset="0"/>
              </a:rPr>
              <a:t>Годовая выручка компании должна быть минимум 30 млрд рублей, а чистые активы – 700 млн рублей в последнем отчётном периоде</a:t>
            </a:r>
            <a:r>
              <a:rPr lang="ru-RU"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266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349F7E-B9C3-47E0-B28B-CBAB7ABDA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16" y="632252"/>
            <a:ext cx="9168713" cy="6109647"/>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descr="Финансовые инвестиции">
            <a:extLst>
              <a:ext uri="{FF2B5EF4-FFF2-40B4-BE49-F238E27FC236}">
                <a16:creationId xmlns:a16="http://schemas.microsoft.com/office/drawing/2014/main" id="{5C289060-942B-49FA-9532-5F94358884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0227" y="1012800"/>
            <a:ext cx="4761470" cy="3056691"/>
          </a:xfrm>
          <a:prstGeom prst="rect">
            <a:avLst/>
          </a:prstGeom>
          <a:noFill/>
          <a:ln>
            <a:noFill/>
          </a:ln>
        </p:spPr>
      </p:pic>
      <p:sp>
        <p:nvSpPr>
          <p:cNvPr id="3" name="Прямоугольник 2">
            <a:extLst>
              <a:ext uri="{FF2B5EF4-FFF2-40B4-BE49-F238E27FC236}">
                <a16:creationId xmlns:a16="http://schemas.microsoft.com/office/drawing/2014/main" id="{8532F23B-6BA2-4110-A306-3960D2C8D219}"/>
              </a:ext>
            </a:extLst>
          </p:cNvPr>
          <p:cNvSpPr/>
          <p:nvPr/>
        </p:nvSpPr>
        <p:spPr>
          <a:xfrm>
            <a:off x="6553692" y="4383590"/>
            <a:ext cx="4658005" cy="380938"/>
          </a:xfrm>
          <a:prstGeom prst="rect">
            <a:avLst/>
          </a:prstGeom>
          <a:solidFill>
            <a:schemeClr val="bg1"/>
          </a:solidFill>
        </p:spPr>
        <p:txBody>
          <a:bodyPr wrap="none">
            <a:spAutoFit/>
          </a:bodyPr>
          <a:lstStyle/>
          <a:p>
            <a:pPr indent="450215" algn="ctr">
              <a:lnSpc>
                <a:spcPct val="150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Рисунок 1 -Классификация финансовых инвестиций</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06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B5226D2B-BDA7-4663-8837-B94136DA1E88}"/>
              </a:ext>
            </a:extLst>
          </p:cNvPr>
          <p:cNvSpPr/>
          <p:nvPr/>
        </p:nvSpPr>
        <p:spPr>
          <a:xfrm>
            <a:off x="420130" y="1367481"/>
            <a:ext cx="11467070" cy="980304"/>
          </a:xfrm>
          <a:prstGeom prst="roundRect">
            <a:avLst/>
          </a:prstGeom>
          <a:solidFill>
            <a:schemeClr val="accent5">
              <a:lumMod val="20000"/>
              <a:lumOff val="8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целям, все финансовые инвестиции можно подразделить 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Портфельные;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Стратегические.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87221C03-2386-42C7-8CF3-FDBBE6915E58}"/>
              </a:ext>
            </a:extLst>
          </p:cNvPr>
          <p:cNvSpPr/>
          <p:nvPr/>
        </p:nvSpPr>
        <p:spPr>
          <a:xfrm>
            <a:off x="420130" y="650789"/>
            <a:ext cx="9835978"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Классификационные признаки инвестиций.</a:t>
            </a:r>
          </a:p>
        </p:txBody>
      </p:sp>
      <p:sp>
        <p:nvSpPr>
          <p:cNvPr id="5" name="Прямоугольник 4">
            <a:extLst>
              <a:ext uri="{FF2B5EF4-FFF2-40B4-BE49-F238E27FC236}">
                <a16:creationId xmlns:a16="http://schemas.microsoft.com/office/drawing/2014/main" id="{4021ADCD-5293-4F74-9ACA-21B1184ED97C}"/>
              </a:ext>
            </a:extLst>
          </p:cNvPr>
          <p:cNvSpPr/>
          <p:nvPr/>
        </p:nvSpPr>
        <p:spPr>
          <a:xfrm>
            <a:off x="115330" y="2425494"/>
            <a:ext cx="4885037" cy="1077218"/>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indent="450215" algn="ctr">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Портфельные инвестиции</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предполагают вложение денежных средств исключительно для получения дохода (в виде процентов, дивидендов и пр.).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DD26EE50-05C4-44ED-85BB-12CFD705F9B0}"/>
              </a:ext>
            </a:extLst>
          </p:cNvPr>
          <p:cNvSpPr/>
          <p:nvPr/>
        </p:nvSpPr>
        <p:spPr>
          <a:xfrm>
            <a:off x="5123935" y="2446093"/>
            <a:ext cx="6952735" cy="1077218"/>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algn="ct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Стратегические инвестиции</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ставят своей целью захват определённого влияния на объект инвестирования. Осуществляются они посредством скупки большой доли акций компании (</a:t>
            </a:r>
            <a:r>
              <a:rPr lang="ru-RU" sz="16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блокирующего</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или, в идеале,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контрольного пакета</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акций).</a:t>
            </a:r>
            <a:endParaRPr lang="ru-RU" sz="1600" dirty="0"/>
          </a:p>
        </p:txBody>
      </p:sp>
      <p:sp>
        <p:nvSpPr>
          <p:cNvPr id="7" name="Прямоугольник: скругленные углы 6">
            <a:extLst>
              <a:ext uri="{FF2B5EF4-FFF2-40B4-BE49-F238E27FC236}">
                <a16:creationId xmlns:a16="http://schemas.microsoft.com/office/drawing/2014/main" id="{FE50BB0B-64BA-408F-8F11-7948C67A0371}"/>
              </a:ext>
            </a:extLst>
          </p:cNvPr>
          <p:cNvSpPr/>
          <p:nvPr/>
        </p:nvSpPr>
        <p:spPr>
          <a:xfrm>
            <a:off x="510746" y="3744731"/>
            <a:ext cx="11376454" cy="910830"/>
          </a:xfrm>
          <a:prstGeom prst="roundRect">
            <a:avLst/>
          </a:prstGeom>
          <a:solidFill>
            <a:schemeClr val="accent5">
              <a:lumMod val="20000"/>
              <a:lumOff val="8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виду приобретаемых финансовых инструментов, все инвестиции делятся на: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Долевые;</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Долговые.</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2BA399AF-2DAD-4503-8B2A-B96A17DC7248}"/>
              </a:ext>
            </a:extLst>
          </p:cNvPr>
          <p:cNvSpPr/>
          <p:nvPr/>
        </p:nvSpPr>
        <p:spPr>
          <a:xfrm>
            <a:off x="115330" y="4738032"/>
            <a:ext cx="5263980" cy="1815882"/>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indent="450215" algn="ctr">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Долевые инвестиции</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предполагают покупку финансовых инструментов предоставляющих право собственности (определённую долю в бизнесе компании-эмитента). Такие инструменты имеют неограниченный срок обращения и позволяют получать регулярный доход от текущей деятельности компании-эмитента (в виде дивидендов).</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B52C3FEC-6BD5-4F9B-B2D5-AC83F5EC720D}"/>
              </a:ext>
            </a:extLst>
          </p:cNvPr>
          <p:cNvSpPr/>
          <p:nvPr/>
        </p:nvSpPr>
        <p:spPr>
          <a:xfrm>
            <a:off x="5552302" y="4738032"/>
            <a:ext cx="6096000" cy="1815882"/>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indent="450215" algn="just">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Долговые инвестиции</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это вложение денег в финансовые инструменты не предоставляющие права собственности на объект инвестирования. Они имеют ограниченный срок действия, в течение которого по ним платится установленный процентный доход, и в конце которого происходит возврат основной суммы долга (той суммы денег, за которую долговой финансовый инструмент был изначально приобретён).</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2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27B187C2-CF09-408E-AE75-8197D72DDE72}"/>
              </a:ext>
            </a:extLst>
          </p:cNvPr>
          <p:cNvSpPr/>
          <p:nvPr/>
        </p:nvSpPr>
        <p:spPr>
          <a:xfrm>
            <a:off x="411892" y="675504"/>
            <a:ext cx="11491784" cy="1326292"/>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срокам вложения денежных средств, все инвестиции условно подразделяются 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Краткосрочные;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Среднесрочные;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Долгосрочные.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146B296-E249-4F2A-AAE6-EBB5B6EDB1C1}"/>
              </a:ext>
            </a:extLst>
          </p:cNvPr>
          <p:cNvSpPr/>
          <p:nvPr/>
        </p:nvSpPr>
        <p:spPr>
          <a:xfrm>
            <a:off x="123568" y="2089596"/>
            <a:ext cx="4390768" cy="2031325"/>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lvl="0" algn="ct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Краткосрочные инвестиции</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предполагают вложение денежных средств на сроки не превышающие одного года. Как правило, такого рода инвестирование рассчитано на получение дохода от разницы в курсовой стоимости приобретаемого финансового инструмента. Инвестор рассчитывает купить подешевле, а затем продать подороже (длинная позиция) или наоборот, сначала продать подороже, а затем выкупить подешевле (короткая позиция).</a:t>
            </a:r>
            <a:endParaRPr lang="ru-RU"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16CAB1AF-DA2C-4F23-B271-B5B1536B9898}"/>
              </a:ext>
            </a:extLst>
          </p:cNvPr>
          <p:cNvSpPr/>
          <p:nvPr/>
        </p:nvSpPr>
        <p:spPr>
          <a:xfrm>
            <a:off x="4625546" y="2087421"/>
            <a:ext cx="3056239" cy="2031325"/>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lvl="0" algn="ct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Среднесрочные инвестиции</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осуществляются сроком от одного до пяти лет и имеют своей целью сочетание дохода полученного, как от владения финансовыми инструментами (дивиденды, проценты), так и дохода полученного в результате реализации разницы в их курсовой стоимости.</a:t>
            </a:r>
            <a:endParaRPr lang="ru-RU"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CE87B587-F72D-4157-9560-EAB342200FA3}"/>
              </a:ext>
            </a:extLst>
          </p:cNvPr>
          <p:cNvSpPr/>
          <p:nvPr/>
        </p:nvSpPr>
        <p:spPr>
          <a:xfrm>
            <a:off x="7792995" y="2083071"/>
            <a:ext cx="4201296" cy="2031325"/>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lvl="0" indent="450215" algn="ct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Долгосрочные инвестиции</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могут вообще не иметь какого либо ограниченного срока, либо рассчитаны на достаточно длительные временные интервалы (от 5 лет и более). В данном случае акцент делается на получение дохода от владения финансовым инструментом. Долгосрочный инвестор не планирует спекуляций на разнице курсов купленных им ценных бумаг, хотя, конечно, он заинтересован в росте их стоимости.</a:t>
            </a:r>
            <a:endParaRPr lang="ru-RU"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CCA8CA38-EC1A-40FC-9ACB-363190DA7742}"/>
              </a:ext>
            </a:extLst>
          </p:cNvPr>
          <p:cNvSpPr/>
          <p:nvPr/>
        </p:nvSpPr>
        <p:spPr>
          <a:xfrm>
            <a:off x="350108" y="4202196"/>
            <a:ext cx="11491784" cy="962928"/>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форме собственности 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Индивидуальные;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Коллективные.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BABBCB94-EFF2-45D4-B6D7-BFD98E1623FE}"/>
              </a:ext>
            </a:extLst>
          </p:cNvPr>
          <p:cNvSpPr/>
          <p:nvPr/>
        </p:nvSpPr>
        <p:spPr>
          <a:xfrm>
            <a:off x="247135" y="5324714"/>
            <a:ext cx="6096000" cy="738664"/>
          </a:xfrm>
          <a:prstGeom prst="rect">
            <a:avLst/>
          </a:prstGeom>
          <a:solidFill>
            <a:schemeClr val="accent5">
              <a:lumMod val="20000"/>
              <a:lumOff val="80000"/>
            </a:schemeClr>
          </a:solidFill>
          <a:ln>
            <a:solidFill>
              <a:schemeClr val="accent5">
                <a:lumMod val="60000"/>
                <a:lumOff val="40000"/>
              </a:schemeClr>
            </a:solidFill>
          </a:ln>
        </p:spPr>
        <p:txBody>
          <a:bodyPr>
            <a:spAutoFit/>
          </a:bodyPr>
          <a:lstStyle/>
          <a:p>
            <a:pPr indent="450215" algn="ct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Индивидуальные инвестиции</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предполагают непосредственное вложение денежных средств в разного рода инструменты финансового рынка (ценные бумаги, валюту, криптовалюту, драгоценные металлы, сырьё и т. д.).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16F26204-B86F-4CD0-9A77-B60B54EDC098}"/>
              </a:ext>
            </a:extLst>
          </p:cNvPr>
          <p:cNvSpPr/>
          <p:nvPr/>
        </p:nvSpPr>
        <p:spPr>
          <a:xfrm>
            <a:off x="6483177" y="5324714"/>
            <a:ext cx="5461687" cy="954107"/>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indent="450215" algn="ct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Коллективные инвестиции</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осуществляются посредством вложения денег в разного рода инвестиционные фонды, которые, в свою очередь, уже осуществляют непосредственное управление всей совокупностью полученных от пайщиков средств.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78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9677C692-79E3-4368-BFC1-58A41A9CAB16}"/>
              </a:ext>
            </a:extLst>
          </p:cNvPr>
          <p:cNvSpPr/>
          <p:nvPr/>
        </p:nvSpPr>
        <p:spPr>
          <a:xfrm>
            <a:off x="436606" y="683741"/>
            <a:ext cx="10552670" cy="799070"/>
          </a:xfrm>
          <a:prstGeom prst="roundRect">
            <a:avLst/>
          </a:prstGeom>
          <a:solidFill>
            <a:schemeClr val="accent1">
              <a:lumMod val="20000"/>
              <a:lumOff val="8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nSpc>
                <a:spcPct val="150000"/>
              </a:lnSpc>
              <a:spcAft>
                <a:spcPts val="0"/>
              </a:spcAft>
            </a:pPr>
            <a:r>
              <a:rPr lang="ru-RU"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2. Портфельное инвестирование.</a:t>
            </a:r>
            <a:endParaRPr lang="ru-RU" sz="14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3B493499-0AC3-4B3C-822C-DB446BAA8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525" y="2100649"/>
            <a:ext cx="9825475" cy="475735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Прямоугольник: скругленные углы 2">
            <a:extLst>
              <a:ext uri="{FF2B5EF4-FFF2-40B4-BE49-F238E27FC236}">
                <a16:creationId xmlns:a16="http://schemas.microsoft.com/office/drawing/2014/main" id="{011899E4-0EF5-407E-9621-4D22325F3ACC}"/>
              </a:ext>
            </a:extLst>
          </p:cNvPr>
          <p:cNvSpPr/>
          <p:nvPr/>
        </p:nvSpPr>
        <p:spPr>
          <a:xfrm>
            <a:off x="78259" y="1701114"/>
            <a:ext cx="11269363" cy="799070"/>
          </a:xfrm>
          <a:prstGeom prst="roundRect">
            <a:avLst/>
          </a:prstGeom>
          <a:solidFill>
            <a:schemeClr val="bg1"/>
          </a:solidFill>
          <a:ln w="3175">
            <a:solidFill>
              <a:srgbClr val="00206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0"/>
              </a:spcAft>
            </a:pPr>
            <a:r>
              <a:rPr lang="ru-RU"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Портфельные инвестиции </a:t>
            </a:r>
            <a:r>
              <a:rPr lang="ru-RU"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это вложения в ценные бумаги для получения прибыли. Инвестор не управляет фирмой, он лишь получает пассивный доход.</a:t>
            </a:r>
            <a:endParaRPr lang="ru-RU" sz="14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5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EC5E428-7193-4ABB-BD4A-756F4052C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0" y="577419"/>
            <a:ext cx="11965459" cy="613641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B6A4A01C-6198-4742-AE6F-1C5EF885A3B1}"/>
              </a:ext>
            </a:extLst>
          </p:cNvPr>
          <p:cNvSpPr/>
          <p:nvPr/>
        </p:nvSpPr>
        <p:spPr>
          <a:xfrm>
            <a:off x="667264" y="841280"/>
            <a:ext cx="3006811" cy="463397"/>
          </a:xfrm>
          <a:prstGeom prst="rect">
            <a:avLst/>
          </a:prstGeom>
          <a:solidFill>
            <a:schemeClr val="bg1"/>
          </a:solidFill>
          <a:effectLst>
            <a:softEdge rad="31750"/>
          </a:effectLst>
        </p:spPr>
        <p:txBody>
          <a:bodyPr wrap="square">
            <a:spAutoFit/>
          </a:bodyPr>
          <a:lstStyle/>
          <a:p>
            <a:pPr marL="457200" algn="just">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Активами выступают: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43A20796-D1E6-4172-9EA5-0B226B18528C}"/>
              </a:ext>
            </a:extLst>
          </p:cNvPr>
          <p:cNvSpPr/>
          <p:nvPr/>
        </p:nvSpPr>
        <p:spPr>
          <a:xfrm>
            <a:off x="329513" y="1435712"/>
            <a:ext cx="10915136" cy="878895"/>
          </a:xfrm>
          <a:prstGeom prst="rect">
            <a:avLst/>
          </a:prstGeom>
          <a:solidFill>
            <a:schemeClr val="bg1"/>
          </a:solidFill>
          <a:effectLst>
            <a:softEdge rad="63500"/>
          </a:effectLst>
        </p:spPr>
        <p:txBody>
          <a:bodyPr wrap="square">
            <a:spAutoFit/>
          </a:bodyPr>
          <a:lstStyle/>
          <a:p>
            <a:pPr marL="342900" lvl="0">
              <a:lnSpc>
                <a:spcPct val="150000"/>
              </a:lnSpc>
              <a:spcAft>
                <a:spcPts val="0"/>
              </a:spcAft>
              <a:tabLst>
                <a:tab pos="457200"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Акции.</a:t>
            </a:r>
            <a:r>
              <a:rPr lang="ru-RU" dirty="0">
                <a:latin typeface="Times New Roman" panose="02020603050405020304" pitchFamily="18" charset="0"/>
                <a:ea typeface="Calibri" panose="020F0502020204030204" pitchFamily="34" charset="0"/>
                <a:cs typeface="Times New Roman" panose="02020603050405020304" pitchFamily="18" charset="0"/>
              </a:rPr>
              <a:t> Закрепляют за их владельцем право на получение части прибыли предприятия. Покупая акцию, человек становится совладельцем компании и может забрать себе часть имущества при ее разделе.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F40C633B-2FD1-42FB-A905-1137B3F6134B}"/>
              </a:ext>
            </a:extLst>
          </p:cNvPr>
          <p:cNvSpPr/>
          <p:nvPr/>
        </p:nvSpPr>
        <p:spPr>
          <a:xfrm>
            <a:off x="329513" y="2429034"/>
            <a:ext cx="10915136" cy="1294393"/>
          </a:xfrm>
          <a:prstGeom prst="rect">
            <a:avLst/>
          </a:prstGeom>
          <a:solidFill>
            <a:schemeClr val="bg1"/>
          </a:solidFill>
          <a:effectLst>
            <a:softEdge rad="63500"/>
          </a:effectLst>
        </p:spPr>
        <p:txBody>
          <a:bodyPr wrap="square">
            <a:spAutoFit/>
          </a:bodyPr>
          <a:lstStyle/>
          <a:p>
            <a:pPr marL="342900" lvl="0" algn="just">
              <a:lnSpc>
                <a:spcPct val="150000"/>
              </a:lnSpc>
              <a:spcAft>
                <a:spcPts val="0"/>
              </a:spcAft>
              <a:tabLst>
                <a:tab pos="457200"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Облигации.</a:t>
            </a:r>
            <a:r>
              <a:rPr lang="ru-RU" dirty="0">
                <a:latin typeface="Times New Roman" panose="02020603050405020304" pitchFamily="18" charset="0"/>
                <a:ea typeface="Calibri" panose="020F0502020204030204" pitchFamily="34" charset="0"/>
                <a:cs typeface="Times New Roman" panose="02020603050405020304" pitchFamily="18" charset="0"/>
              </a:rPr>
              <a:t> Бумаги, имеющие определенный номинал. Закрепляют за держателем право получить через некоторое время номинальную стоимость и купонный доход. Человек дает организации деньги в долг, а та обязуется его выплатить и прибавить к этой сумме заранее установленные проценты.</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1106DFB2-B1AC-4332-9D49-F151A02F3BBC}"/>
              </a:ext>
            </a:extLst>
          </p:cNvPr>
          <p:cNvSpPr/>
          <p:nvPr/>
        </p:nvSpPr>
        <p:spPr>
          <a:xfrm>
            <a:off x="329513" y="3896197"/>
            <a:ext cx="10915136" cy="878895"/>
          </a:xfrm>
          <a:prstGeom prst="rect">
            <a:avLst/>
          </a:prstGeom>
          <a:solidFill>
            <a:schemeClr val="bg1"/>
          </a:solidFill>
          <a:effectLst>
            <a:softEdge rad="63500"/>
          </a:effectLst>
        </p:spPr>
        <p:txBody>
          <a:bodyPr wrap="square">
            <a:spAutoFit/>
          </a:bodyPr>
          <a:lstStyle/>
          <a:p>
            <a:pPr marL="342900" lvl="0" algn="just">
              <a:lnSpc>
                <a:spcPct val="150000"/>
              </a:lnSpc>
              <a:spcAft>
                <a:spcPts val="0"/>
              </a:spcAft>
              <a:tabLst>
                <a:tab pos="457200"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Инвестиционные паи. </a:t>
            </a:r>
            <a:r>
              <a:rPr lang="ru-RU" dirty="0">
                <a:latin typeface="Times New Roman" panose="02020603050405020304" pitchFamily="18" charset="0"/>
                <a:ea typeface="Calibri" panose="020F0502020204030204" pitchFamily="34" charset="0"/>
                <a:cs typeface="Times New Roman" panose="02020603050405020304" pitchFamily="18" charset="0"/>
              </a:rPr>
              <a:t>Закреплены за конкретным физическим лицом. Владелец имеет право на часть имущества паевого инвестиционного фонда.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E6D9B660-0A03-42A3-AD1A-92787B9A4A61}"/>
              </a:ext>
            </a:extLst>
          </p:cNvPr>
          <p:cNvSpPr/>
          <p:nvPr/>
        </p:nvSpPr>
        <p:spPr>
          <a:xfrm>
            <a:off x="436605" y="5231027"/>
            <a:ext cx="10808044" cy="1120346"/>
          </a:xfrm>
          <a:prstGeom prst="rect">
            <a:avLst/>
          </a:prstGeom>
          <a:solidFill>
            <a:schemeClr val="bg1">
              <a:lumMod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0"/>
              </a:spcAft>
            </a:pPr>
            <a:r>
              <a:rPr lang="ru-RU"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Существует много других ценных бумаг (векселя, чеки, долговые расписки), но они менее популярны, поскольку их нельзя свободно продать или обменять на бирже.</a:t>
            </a:r>
            <a:endParaRPr lang="ru-RU" sz="14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6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291CEAE8-E437-4EEE-A421-AA5856A84F5D}"/>
              </a:ext>
            </a:extLst>
          </p:cNvPr>
          <p:cNvSpPr/>
          <p:nvPr/>
        </p:nvSpPr>
        <p:spPr>
          <a:xfrm>
            <a:off x="362465" y="667266"/>
            <a:ext cx="11450594" cy="922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0215" algn="just">
              <a:lnSpc>
                <a:spcPct val="150000"/>
              </a:lnSpc>
              <a:spcAft>
                <a:spcPts val="0"/>
              </a:spcAft>
            </a:pPr>
            <a:r>
              <a:rPr lang="ru-RU" b="1">
                <a:latin typeface="Times New Roman" panose="02020603050405020304" pitchFamily="18" charset="0"/>
                <a:ea typeface="Calibri" panose="020F0502020204030204" pitchFamily="34" charset="0"/>
                <a:cs typeface="Times New Roman" panose="02020603050405020304" pitchFamily="18" charset="0"/>
              </a:rPr>
              <a:t>Инвестиционный портфель -</a:t>
            </a:r>
            <a:r>
              <a:rPr lang="ru-RU">
                <a:latin typeface="Times New Roman" panose="02020603050405020304" pitchFamily="18" charset="0"/>
                <a:ea typeface="Calibri" panose="020F0502020204030204" pitchFamily="34" charset="0"/>
                <a:cs typeface="Times New Roman" panose="02020603050405020304" pitchFamily="18" charset="0"/>
              </a:rPr>
              <a:t> это совокупность ценных бумаг, собранных вместе для уменьшения рисков и получения стабильной прибыли.</a:t>
            </a:r>
            <a:endParaRPr lang="ru-RU" sz="140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050ED387-E08D-4820-BE69-644C9A6DA409}"/>
              </a:ext>
            </a:extLst>
          </p:cNvPr>
          <p:cNvSpPr/>
          <p:nvPr/>
        </p:nvSpPr>
        <p:spPr>
          <a:xfrm>
            <a:off x="1812325" y="2053800"/>
            <a:ext cx="10000734" cy="922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0215" algn="just">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Важное свойство инвестиционного портфеля -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ликвидность</a:t>
            </a:r>
            <a:r>
              <a:rPr lang="ru-RU" dirty="0">
                <a:latin typeface="Times New Roman" panose="02020603050405020304" pitchFamily="18" charset="0"/>
                <a:ea typeface="Calibri" panose="020F0502020204030204" pitchFamily="34" charset="0"/>
                <a:cs typeface="Times New Roman" panose="02020603050405020304" pitchFamily="18" charset="0"/>
              </a:rPr>
              <a:t>. Его владелец всегда может продать активы и получить на руки наличные деньги.</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B70B80E-051C-4A1E-8AAC-9A73B745B9E2}"/>
              </a:ext>
            </a:extLst>
          </p:cNvPr>
          <p:cNvPicPr>
            <a:picLocks noChangeAspect="1"/>
          </p:cNvPicPr>
          <p:nvPr/>
        </p:nvPicPr>
        <p:blipFill>
          <a:blip r:embed="rId2"/>
          <a:stretch>
            <a:fillRect/>
          </a:stretch>
        </p:blipFill>
        <p:spPr>
          <a:xfrm>
            <a:off x="230660" y="1967818"/>
            <a:ext cx="1478692" cy="1109019"/>
          </a:xfrm>
          <a:prstGeom prst="rect">
            <a:avLst/>
          </a:prstGeom>
        </p:spPr>
      </p:pic>
      <p:sp>
        <p:nvSpPr>
          <p:cNvPr id="7" name="Прямоугольник: скругленные углы 6">
            <a:extLst>
              <a:ext uri="{FF2B5EF4-FFF2-40B4-BE49-F238E27FC236}">
                <a16:creationId xmlns:a16="http://schemas.microsoft.com/office/drawing/2014/main" id="{6ACA1219-F9F6-4540-A95F-33AC2DFF3615}"/>
              </a:ext>
            </a:extLst>
          </p:cNvPr>
          <p:cNvSpPr/>
          <p:nvPr/>
        </p:nvSpPr>
        <p:spPr>
          <a:xfrm>
            <a:off x="370703" y="3522708"/>
            <a:ext cx="11450594" cy="922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0215" algn="just">
              <a:lnSpc>
                <a:spcPct val="150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Главный принцип формирования портфеля - диверсификация.</a:t>
            </a:r>
            <a:r>
              <a:rPr lang="ru-RU" dirty="0">
                <a:latin typeface="Times New Roman" panose="02020603050405020304" pitchFamily="18" charset="0"/>
                <a:ea typeface="Calibri" panose="020F0502020204030204" pitchFamily="34" charset="0"/>
                <a:cs typeface="Times New Roman" panose="02020603050405020304" pitchFamily="18" charset="0"/>
              </a:rPr>
              <a:t> Она заключается в покупке бумаг, которые мало связаны между собой.</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C7CDABC0-E92F-4C25-AD64-AEDDD1C31DF9}"/>
              </a:ext>
            </a:extLst>
          </p:cNvPr>
          <p:cNvSpPr/>
          <p:nvPr/>
        </p:nvSpPr>
        <p:spPr>
          <a:xfrm>
            <a:off x="1907060" y="4909242"/>
            <a:ext cx="10000734" cy="922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0215" algn="just">
              <a:lnSpc>
                <a:spcPct val="150000"/>
              </a:lnSpc>
              <a:spcAft>
                <a:spcPts val="0"/>
              </a:spcAft>
            </a:pPr>
            <a:r>
              <a:rPr lang="ru-RU" dirty="0">
                <a:latin typeface="Times New Roman" panose="02020603050405020304" pitchFamily="18" charset="0"/>
                <a:ea typeface="Calibri" panose="020F0502020204030204" pitchFamily="34" charset="0"/>
              </a:rPr>
              <a:t>При уменьшении рисков непременно падает общая доходность, но правильный выбор ценных бумаг позволяет сделать так, чтобы риск уменьшался быстрее, чем прибыль</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85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4669FDA-16E5-4FD4-962F-FAE541E0EBE9}"/>
              </a:ext>
            </a:extLst>
          </p:cNvPr>
          <p:cNvSpPr/>
          <p:nvPr/>
        </p:nvSpPr>
        <p:spPr>
          <a:xfrm>
            <a:off x="479411" y="709516"/>
            <a:ext cx="4109908" cy="504625"/>
          </a:xfrm>
          <a:prstGeom prst="rect">
            <a:avLst/>
          </a:prstGeom>
        </p:spPr>
        <p:txBody>
          <a:bodyPr wrap="none">
            <a:spAutoFit/>
          </a:bodyPr>
          <a:lstStyle/>
          <a:p>
            <a:pPr algn="just">
              <a:lnSpc>
                <a:spcPct val="150000"/>
              </a:lnSpc>
              <a:spcAft>
                <a:spcPts val="0"/>
              </a:spcAft>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Диверсифицировать активы можно:</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7C903FF-93A1-4B93-9581-E94F0F939FC1}"/>
              </a:ext>
            </a:extLst>
          </p:cNvPr>
          <p:cNvSpPr/>
          <p:nvPr/>
        </p:nvSpPr>
        <p:spPr>
          <a:xfrm>
            <a:off x="479411" y="1568329"/>
            <a:ext cx="11233178" cy="2540888"/>
          </a:xfrm>
          <a:prstGeom prst="rect">
            <a:avLst/>
          </a:prstGeom>
        </p:spPr>
        <p:txBody>
          <a:bodyPr wrap="square">
            <a:spAutoFit/>
          </a:bodyPr>
          <a:lstStyle/>
          <a:p>
            <a:pPr marL="342900" lvl="0" indent="-342900" algn="just">
              <a:lnSpc>
                <a:spcPct val="150000"/>
              </a:lnSpc>
              <a:spcAft>
                <a:spcPts val="0"/>
              </a:spcAft>
              <a:tabLst>
                <a:tab pos="457200"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По отраслям.</a:t>
            </a:r>
            <a:r>
              <a:rPr lang="ru-RU" dirty="0">
                <a:latin typeface="Times New Roman" panose="02020603050405020304" pitchFamily="18" charset="0"/>
                <a:ea typeface="Calibri" panose="020F0502020204030204" pitchFamily="34" charset="0"/>
                <a:cs typeface="Times New Roman" panose="02020603050405020304" pitchFamily="18" charset="0"/>
              </a:rPr>
              <a:t> Потребуется закупить акции компаний из разных сфер деятельности: нефтяная промышленность, коммуникационные технологии, сельское хозяйство.</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По типам ценных бумаг</a:t>
            </a:r>
            <a:r>
              <a:rPr lang="ru-RU" dirty="0">
                <a:latin typeface="Times New Roman" panose="02020603050405020304" pitchFamily="18" charset="0"/>
                <a:ea typeface="Calibri" panose="020F0502020204030204" pitchFamily="34" charset="0"/>
                <a:cs typeface="Times New Roman" panose="02020603050405020304" pitchFamily="18" charset="0"/>
              </a:rPr>
              <a:t>. Облигации имеют меньшую, но фиксированную доходность, а акции - плавающую. Для того чтобы не нести большие потери при финансовых кризисах, инвесторы покупают оба вида бумаг.</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tabLst>
                <a:tab pos="457200"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По странам.</a:t>
            </a:r>
            <a:r>
              <a:rPr lang="ru-RU" dirty="0">
                <a:latin typeface="Times New Roman" panose="02020603050405020304" pitchFamily="18" charset="0"/>
                <a:ea typeface="Calibri" panose="020F0502020204030204" pitchFamily="34" charset="0"/>
                <a:cs typeface="Times New Roman" panose="02020603050405020304" pitchFamily="18" charset="0"/>
              </a:rPr>
              <a:t> Иногда в одной стране случается экономический подъем, а в другой спад. Рекомендуется распределять средства в активы, принадлежащие разным государствам.</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673D272-2C76-4C13-9B73-9E49F7210D13}"/>
              </a:ext>
            </a:extLst>
          </p:cNvPr>
          <p:cNvSpPr/>
          <p:nvPr/>
        </p:nvSpPr>
        <p:spPr>
          <a:xfrm>
            <a:off x="189469" y="4791513"/>
            <a:ext cx="11638449" cy="704104"/>
          </a:xfrm>
          <a:prstGeom prst="rect">
            <a:avLst/>
          </a:prstGeom>
        </p:spPr>
        <p:txBody>
          <a:bodyPr wrap="square">
            <a:spAutoFit/>
          </a:bodyPr>
          <a:lstStyle/>
          <a:p>
            <a:pPr marL="457200" indent="450215" algn="just">
              <a:lnSpc>
                <a:spcPct val="150000"/>
              </a:lnSpc>
              <a:spcAft>
                <a:spcPts val="0"/>
              </a:spcAft>
            </a:pPr>
            <a:r>
              <a:rPr lang="ru-RU"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Ситуация, при которой все акции будут падать в цене, практически невозможна. Убытки от одной компании перекроет другая, что позволит сохранить свой портфель в целости и сохранности.</a:t>
            </a:r>
            <a:endParaRPr lang="ru-RU" sz="1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398776"/>
      </p:ext>
    </p:extLst>
  </p:cSld>
  <p:clrMapOvr>
    <a:masterClrMapping/>
  </p:clrMapOvr>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Дивиденд</Template>
  <TotalTime>267</TotalTime>
  <Words>2761</Words>
  <Application>Microsoft Office PowerPoint</Application>
  <PresentationFormat>Широкоэкранный</PresentationFormat>
  <Paragraphs>197</Paragraphs>
  <Slides>22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Arial</vt:lpstr>
      <vt:lpstr>Calibri</vt:lpstr>
      <vt:lpstr>Corbel</vt:lpstr>
      <vt:lpstr>Gill Sans MT</vt:lpstr>
      <vt:lpstr>Symbol</vt:lpstr>
      <vt:lpstr>Times New Roman</vt:lpstr>
      <vt:lpstr>Wingdings</vt:lpstr>
      <vt:lpstr>Wingdings 2</vt:lpstr>
      <vt:lpstr>Дивиденд</vt:lpstr>
      <vt:lpstr>Тема «Инвестиционные операции на финансовом рынке»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 7 «Инвестиционные операции на финансовом рынке»</dc:title>
  <dc:creator>Николай Углицких</dc:creator>
  <cp:lastModifiedBy>Nickolay Uglitskikh</cp:lastModifiedBy>
  <cp:revision>42</cp:revision>
  <dcterms:created xsi:type="dcterms:W3CDTF">2020-11-30T07:35:13Z</dcterms:created>
  <dcterms:modified xsi:type="dcterms:W3CDTF">2020-12-06T11:38:41Z</dcterms:modified>
</cp:coreProperties>
</file>